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76" r:id="rId26"/>
    <p:sldId id="282" r:id="rId27"/>
    <p:sldId id="283" r:id="rId28"/>
    <p:sldId id="284" r:id="rId29"/>
    <p:sldId id="277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8244" autoAdjust="0"/>
  </p:normalViewPr>
  <p:slideViewPr>
    <p:cSldViewPr>
      <p:cViewPr varScale="1">
        <p:scale>
          <a:sx n="88" d="100"/>
          <a:sy n="88" d="100"/>
        </p:scale>
        <p:origin x="6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862B0C-0D96-4C80-86CB-D5D7FD699946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2B28F7-AC9B-48B8-872D-6BE9AAB3D3D8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</a:rPr>
            <a:t>Синовиальные изменения</a:t>
          </a:r>
        </a:p>
      </dgm:t>
    </dgm:pt>
    <dgm:pt modelId="{52A09F76-D135-4ADA-ABE6-14BA6658F9BF}" type="parTrans" cxnId="{10985EB6-06E6-4AE9-841E-6A1367045723}">
      <dgm:prSet/>
      <dgm:spPr/>
      <dgm:t>
        <a:bodyPr/>
        <a:lstStyle/>
        <a:p>
          <a:endParaRPr lang="ru-RU"/>
        </a:p>
      </dgm:t>
    </dgm:pt>
    <dgm:pt modelId="{5CABDC09-FD12-45D2-94AD-F23DCBEF5B5F}" type="sibTrans" cxnId="{10985EB6-06E6-4AE9-841E-6A1367045723}">
      <dgm:prSet/>
      <dgm:spPr/>
      <dgm:t>
        <a:bodyPr/>
        <a:lstStyle/>
        <a:p>
          <a:endParaRPr lang="ru-RU"/>
        </a:p>
      </dgm:t>
    </dgm:pt>
    <dgm:pt modelId="{0862CE91-4B44-4847-BA62-EBE961EA0E1C}">
      <dgm:prSet phldrT="[Текст]"/>
      <dgm:spPr/>
      <dgm:t>
        <a:bodyPr/>
        <a:lstStyle/>
        <a:p>
          <a:r>
            <a:rPr lang="ru-RU" b="1" dirty="0">
              <a:solidFill>
                <a:schemeClr val="accent2">
                  <a:lumMod val="75000"/>
                </a:schemeClr>
              </a:solidFill>
            </a:rPr>
            <a:t>Повреждение менисков</a:t>
          </a:r>
        </a:p>
      </dgm:t>
    </dgm:pt>
    <dgm:pt modelId="{519DC184-6F7A-4846-97C0-A45C840D44FE}" type="parTrans" cxnId="{A1FCF43E-C2A7-4545-A678-2FD9569F0A0D}">
      <dgm:prSet/>
      <dgm:spPr/>
      <dgm:t>
        <a:bodyPr/>
        <a:lstStyle/>
        <a:p>
          <a:endParaRPr lang="ru-RU"/>
        </a:p>
      </dgm:t>
    </dgm:pt>
    <dgm:pt modelId="{F44378DF-0895-451F-8ED7-C7E20A3B1ED5}" type="sibTrans" cxnId="{A1FCF43E-C2A7-4545-A678-2FD9569F0A0D}">
      <dgm:prSet/>
      <dgm:spPr/>
      <dgm:t>
        <a:bodyPr/>
        <a:lstStyle/>
        <a:p>
          <a:endParaRPr lang="ru-RU"/>
        </a:p>
      </dgm:t>
    </dgm:pt>
    <dgm:pt modelId="{72861D39-8127-41FA-AFA0-7FEBE7FC1D21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Разрушение хряща</a:t>
          </a:r>
        </a:p>
      </dgm:t>
    </dgm:pt>
    <dgm:pt modelId="{B9CF473C-18D9-4F7A-A600-38616BC6ADCB}" type="parTrans" cxnId="{63D88875-AE16-43C4-9D9C-DBB51237EE19}">
      <dgm:prSet/>
      <dgm:spPr/>
      <dgm:t>
        <a:bodyPr/>
        <a:lstStyle/>
        <a:p>
          <a:endParaRPr lang="ru-RU"/>
        </a:p>
      </dgm:t>
    </dgm:pt>
    <dgm:pt modelId="{8D7DE1FC-834D-4652-BB6C-38C801356E12}" type="sibTrans" cxnId="{63D88875-AE16-43C4-9D9C-DBB51237EE19}">
      <dgm:prSet/>
      <dgm:spPr/>
      <dgm:t>
        <a:bodyPr/>
        <a:lstStyle/>
        <a:p>
          <a:endParaRPr lang="ru-RU"/>
        </a:p>
      </dgm:t>
    </dgm:pt>
    <dgm:pt modelId="{7CADFE3D-F00E-4B35-8B68-087A2466EACA}" type="pres">
      <dgm:prSet presAssocID="{B3862B0C-0D96-4C80-86CB-D5D7FD699946}" presName="Name0" presStyleCnt="0">
        <dgm:presLayoutVars>
          <dgm:dir/>
          <dgm:resizeHandles val="exact"/>
        </dgm:presLayoutVars>
      </dgm:prSet>
      <dgm:spPr/>
    </dgm:pt>
    <dgm:pt modelId="{5BDB0F6F-3A64-461D-A1A3-5F0266BA9F46}" type="pres">
      <dgm:prSet presAssocID="{E32B28F7-AC9B-48B8-872D-6BE9AAB3D3D8}" presName="node" presStyleLbl="node1" presStyleIdx="0" presStyleCnt="3" custScaleY="115918" custRadScaleRad="91506" custRadScaleInc="1140">
        <dgm:presLayoutVars>
          <dgm:bulletEnabled val="1"/>
        </dgm:presLayoutVars>
      </dgm:prSet>
      <dgm:spPr/>
    </dgm:pt>
    <dgm:pt modelId="{9B9E38E9-86F8-4FDF-BE66-080E657B22FA}" type="pres">
      <dgm:prSet presAssocID="{5CABDC09-FD12-45D2-94AD-F23DCBEF5B5F}" presName="sibTrans" presStyleLbl="sibTrans2D1" presStyleIdx="0" presStyleCnt="3"/>
      <dgm:spPr>
        <a:prstGeom prst="leftArrow">
          <a:avLst/>
        </a:prstGeom>
      </dgm:spPr>
    </dgm:pt>
    <dgm:pt modelId="{63D83A47-17C4-4005-B3AF-3CE5D4FDDBA0}" type="pres">
      <dgm:prSet presAssocID="{5CABDC09-FD12-45D2-94AD-F23DCBEF5B5F}" presName="connectorText" presStyleLbl="sibTrans2D1" presStyleIdx="0" presStyleCnt="3"/>
      <dgm:spPr/>
    </dgm:pt>
    <dgm:pt modelId="{A737CB0F-0C12-40BC-A22D-390D2713B689}" type="pres">
      <dgm:prSet presAssocID="{0862CE91-4B44-4847-BA62-EBE961EA0E1C}" presName="node" presStyleLbl="node1" presStyleIdx="1" presStyleCnt="3" custScaleX="117594" custScaleY="131393" custRadScaleRad="95357" custRadScaleInc="-8952">
        <dgm:presLayoutVars>
          <dgm:bulletEnabled val="1"/>
        </dgm:presLayoutVars>
      </dgm:prSet>
      <dgm:spPr/>
    </dgm:pt>
    <dgm:pt modelId="{18998EA9-C980-47D1-A2EA-FBC46F9A5E96}" type="pres">
      <dgm:prSet presAssocID="{F44378DF-0895-451F-8ED7-C7E20A3B1ED5}" presName="sibTrans" presStyleLbl="sibTrans2D1" presStyleIdx="1" presStyleCnt="3"/>
      <dgm:spPr/>
    </dgm:pt>
    <dgm:pt modelId="{87EABAC3-95FA-4438-9B2B-1130176B5BAA}" type="pres">
      <dgm:prSet presAssocID="{F44378DF-0895-451F-8ED7-C7E20A3B1ED5}" presName="connectorText" presStyleLbl="sibTrans2D1" presStyleIdx="1" presStyleCnt="3"/>
      <dgm:spPr/>
    </dgm:pt>
    <dgm:pt modelId="{D266501C-5461-4CB7-8FA8-444E8E636149}" type="pres">
      <dgm:prSet presAssocID="{72861D39-8127-41FA-AFA0-7FEBE7FC1D21}" presName="node" presStyleLbl="node1" presStyleIdx="2" presStyleCnt="3" custScaleX="112962" custScaleY="125333" custRadScaleRad="95965" custRadScaleInc="9230">
        <dgm:presLayoutVars>
          <dgm:bulletEnabled val="1"/>
        </dgm:presLayoutVars>
      </dgm:prSet>
      <dgm:spPr/>
    </dgm:pt>
    <dgm:pt modelId="{76D50470-B3B3-481C-A662-AC0A7A073875}" type="pres">
      <dgm:prSet presAssocID="{8D7DE1FC-834D-4652-BB6C-38C801356E12}" presName="sibTrans" presStyleLbl="sibTrans2D1" presStyleIdx="2" presStyleCnt="3"/>
      <dgm:spPr/>
    </dgm:pt>
    <dgm:pt modelId="{33FDD278-473C-4458-9F74-77E148F37E69}" type="pres">
      <dgm:prSet presAssocID="{8D7DE1FC-834D-4652-BB6C-38C801356E12}" presName="connectorText" presStyleLbl="sibTrans2D1" presStyleIdx="2" presStyleCnt="3"/>
      <dgm:spPr/>
    </dgm:pt>
  </dgm:ptLst>
  <dgm:cxnLst>
    <dgm:cxn modelId="{A1FCF43E-C2A7-4545-A678-2FD9569F0A0D}" srcId="{B3862B0C-0D96-4C80-86CB-D5D7FD699946}" destId="{0862CE91-4B44-4847-BA62-EBE961EA0E1C}" srcOrd="1" destOrd="0" parTransId="{519DC184-6F7A-4846-97C0-A45C840D44FE}" sibTransId="{F44378DF-0895-451F-8ED7-C7E20A3B1ED5}"/>
    <dgm:cxn modelId="{F6CBB05D-6C40-461C-A009-4F90362D7230}" type="presOf" srcId="{B3862B0C-0D96-4C80-86CB-D5D7FD699946}" destId="{7CADFE3D-F00E-4B35-8B68-087A2466EACA}" srcOrd="0" destOrd="0" presId="urn:microsoft.com/office/officeart/2005/8/layout/cycle7"/>
    <dgm:cxn modelId="{661B715F-AFD2-44E7-B2D3-67159E0FBD46}" type="presOf" srcId="{F44378DF-0895-451F-8ED7-C7E20A3B1ED5}" destId="{87EABAC3-95FA-4438-9B2B-1130176B5BAA}" srcOrd="1" destOrd="0" presId="urn:microsoft.com/office/officeart/2005/8/layout/cycle7"/>
    <dgm:cxn modelId="{8E212546-DE23-490D-8C04-16D910C9E67E}" type="presOf" srcId="{5CABDC09-FD12-45D2-94AD-F23DCBEF5B5F}" destId="{63D83A47-17C4-4005-B3AF-3CE5D4FDDBA0}" srcOrd="1" destOrd="0" presId="urn:microsoft.com/office/officeart/2005/8/layout/cycle7"/>
    <dgm:cxn modelId="{A7D3F968-AC6D-4E94-8581-11640BC488BE}" type="presOf" srcId="{8D7DE1FC-834D-4652-BB6C-38C801356E12}" destId="{33FDD278-473C-4458-9F74-77E148F37E69}" srcOrd="1" destOrd="0" presId="urn:microsoft.com/office/officeart/2005/8/layout/cycle7"/>
    <dgm:cxn modelId="{3A151C72-CF86-4658-B279-5F790C1C97C9}" type="presOf" srcId="{5CABDC09-FD12-45D2-94AD-F23DCBEF5B5F}" destId="{9B9E38E9-86F8-4FDF-BE66-080E657B22FA}" srcOrd="0" destOrd="0" presId="urn:microsoft.com/office/officeart/2005/8/layout/cycle7"/>
    <dgm:cxn modelId="{09587F52-5292-4239-ABB5-2E39F036FA6F}" type="presOf" srcId="{72861D39-8127-41FA-AFA0-7FEBE7FC1D21}" destId="{D266501C-5461-4CB7-8FA8-444E8E636149}" srcOrd="0" destOrd="0" presId="urn:microsoft.com/office/officeart/2005/8/layout/cycle7"/>
    <dgm:cxn modelId="{63D88875-AE16-43C4-9D9C-DBB51237EE19}" srcId="{B3862B0C-0D96-4C80-86CB-D5D7FD699946}" destId="{72861D39-8127-41FA-AFA0-7FEBE7FC1D21}" srcOrd="2" destOrd="0" parTransId="{B9CF473C-18D9-4F7A-A600-38616BC6ADCB}" sibTransId="{8D7DE1FC-834D-4652-BB6C-38C801356E12}"/>
    <dgm:cxn modelId="{A5781158-05D7-457B-90CD-856FD4E92D3E}" type="presOf" srcId="{0862CE91-4B44-4847-BA62-EBE961EA0E1C}" destId="{A737CB0F-0C12-40BC-A22D-390D2713B689}" srcOrd="0" destOrd="0" presId="urn:microsoft.com/office/officeart/2005/8/layout/cycle7"/>
    <dgm:cxn modelId="{647EBAB2-F29E-42E1-95D6-061FE65362FA}" type="presOf" srcId="{F44378DF-0895-451F-8ED7-C7E20A3B1ED5}" destId="{18998EA9-C980-47D1-A2EA-FBC46F9A5E96}" srcOrd="0" destOrd="0" presId="urn:microsoft.com/office/officeart/2005/8/layout/cycle7"/>
    <dgm:cxn modelId="{10985EB6-06E6-4AE9-841E-6A1367045723}" srcId="{B3862B0C-0D96-4C80-86CB-D5D7FD699946}" destId="{E32B28F7-AC9B-48B8-872D-6BE9AAB3D3D8}" srcOrd="0" destOrd="0" parTransId="{52A09F76-D135-4ADA-ABE6-14BA6658F9BF}" sibTransId="{5CABDC09-FD12-45D2-94AD-F23DCBEF5B5F}"/>
    <dgm:cxn modelId="{35DDAEC2-D888-4202-9CBE-D49D8A067C3F}" type="presOf" srcId="{E32B28F7-AC9B-48B8-872D-6BE9AAB3D3D8}" destId="{5BDB0F6F-3A64-461D-A1A3-5F0266BA9F46}" srcOrd="0" destOrd="0" presId="urn:microsoft.com/office/officeart/2005/8/layout/cycle7"/>
    <dgm:cxn modelId="{9D307FC7-4B29-48FF-AC84-36438845B9C7}" type="presOf" srcId="{8D7DE1FC-834D-4652-BB6C-38C801356E12}" destId="{76D50470-B3B3-481C-A662-AC0A7A073875}" srcOrd="0" destOrd="0" presId="urn:microsoft.com/office/officeart/2005/8/layout/cycle7"/>
    <dgm:cxn modelId="{95DC8E59-801D-4EBA-AD19-6A30E6665851}" type="presParOf" srcId="{7CADFE3D-F00E-4B35-8B68-087A2466EACA}" destId="{5BDB0F6F-3A64-461D-A1A3-5F0266BA9F46}" srcOrd="0" destOrd="0" presId="urn:microsoft.com/office/officeart/2005/8/layout/cycle7"/>
    <dgm:cxn modelId="{760879BF-4CBB-468E-9A55-2DCA1B15E37D}" type="presParOf" srcId="{7CADFE3D-F00E-4B35-8B68-087A2466EACA}" destId="{9B9E38E9-86F8-4FDF-BE66-080E657B22FA}" srcOrd="1" destOrd="0" presId="urn:microsoft.com/office/officeart/2005/8/layout/cycle7"/>
    <dgm:cxn modelId="{B482F763-1AF0-4E19-BF22-7683FEA11BCF}" type="presParOf" srcId="{9B9E38E9-86F8-4FDF-BE66-080E657B22FA}" destId="{63D83A47-17C4-4005-B3AF-3CE5D4FDDBA0}" srcOrd="0" destOrd="0" presId="urn:microsoft.com/office/officeart/2005/8/layout/cycle7"/>
    <dgm:cxn modelId="{257B7B9E-DB11-4A4A-A320-E8BC048BFF33}" type="presParOf" srcId="{7CADFE3D-F00E-4B35-8B68-087A2466EACA}" destId="{A737CB0F-0C12-40BC-A22D-390D2713B689}" srcOrd="2" destOrd="0" presId="urn:microsoft.com/office/officeart/2005/8/layout/cycle7"/>
    <dgm:cxn modelId="{5821E66D-BA4A-45E9-9DCD-C2A979B616A6}" type="presParOf" srcId="{7CADFE3D-F00E-4B35-8B68-087A2466EACA}" destId="{18998EA9-C980-47D1-A2EA-FBC46F9A5E96}" srcOrd="3" destOrd="0" presId="urn:microsoft.com/office/officeart/2005/8/layout/cycle7"/>
    <dgm:cxn modelId="{5D79893A-3752-494B-826A-4D95A6D2214E}" type="presParOf" srcId="{18998EA9-C980-47D1-A2EA-FBC46F9A5E96}" destId="{87EABAC3-95FA-4438-9B2B-1130176B5BAA}" srcOrd="0" destOrd="0" presId="urn:microsoft.com/office/officeart/2005/8/layout/cycle7"/>
    <dgm:cxn modelId="{F7BF70BC-87C5-4412-AE8C-20D6C1A50A05}" type="presParOf" srcId="{7CADFE3D-F00E-4B35-8B68-087A2466EACA}" destId="{D266501C-5461-4CB7-8FA8-444E8E636149}" srcOrd="4" destOrd="0" presId="urn:microsoft.com/office/officeart/2005/8/layout/cycle7"/>
    <dgm:cxn modelId="{DD6B93E9-E329-41D9-809E-B84FDC7D3F4B}" type="presParOf" srcId="{7CADFE3D-F00E-4B35-8B68-087A2466EACA}" destId="{76D50470-B3B3-481C-A662-AC0A7A073875}" srcOrd="5" destOrd="0" presId="urn:microsoft.com/office/officeart/2005/8/layout/cycle7"/>
    <dgm:cxn modelId="{B7D0615E-ECBB-47A0-AF6B-C294A688D14C}" type="presParOf" srcId="{76D50470-B3B3-481C-A662-AC0A7A073875}" destId="{33FDD278-473C-4458-9F74-77E148F37E6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B0F6F-3A64-461D-A1A3-5F0266BA9F46}">
      <dsp:nvSpPr>
        <dsp:cNvPr id="0" name=""/>
        <dsp:cNvSpPr/>
      </dsp:nvSpPr>
      <dsp:spPr>
        <a:xfrm>
          <a:off x="2417620" y="59450"/>
          <a:ext cx="2647419" cy="1534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2">
                  <a:lumMod val="50000"/>
                </a:schemeClr>
              </a:solidFill>
            </a:rPr>
            <a:t>Синовиальные изменения</a:t>
          </a:r>
        </a:p>
      </dsp:txBody>
      <dsp:txXfrm>
        <a:off x="2462562" y="104392"/>
        <a:ext cx="2557535" cy="1444533"/>
      </dsp:txXfrm>
    </dsp:sp>
    <dsp:sp modelId="{9B9E38E9-86F8-4FDF-BE66-080E657B22FA}">
      <dsp:nvSpPr>
        <dsp:cNvPr id="0" name=""/>
        <dsp:cNvSpPr/>
      </dsp:nvSpPr>
      <dsp:spPr>
        <a:xfrm rot="3413329">
          <a:off x="4251807" y="2199994"/>
          <a:ext cx="1072489" cy="463298"/>
        </a:xfrm>
        <a:prstGeom prst="lef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4390796" y="2292654"/>
        <a:ext cx="794511" cy="277978"/>
      </dsp:txXfrm>
    </dsp:sp>
    <dsp:sp modelId="{A737CB0F-0C12-40BC-A22D-390D2713B689}">
      <dsp:nvSpPr>
        <dsp:cNvPr id="0" name=""/>
        <dsp:cNvSpPr/>
      </dsp:nvSpPr>
      <dsp:spPr>
        <a:xfrm>
          <a:off x="4344968" y="3269418"/>
          <a:ext cx="3113206" cy="1739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accent2">
                  <a:lumMod val="75000"/>
                </a:schemeClr>
              </a:solidFill>
            </a:rPr>
            <a:t>Повреждение менисков</a:t>
          </a:r>
        </a:p>
      </dsp:txBody>
      <dsp:txXfrm>
        <a:off x="4395909" y="3320359"/>
        <a:ext cx="3011324" cy="1637379"/>
      </dsp:txXfrm>
    </dsp:sp>
    <dsp:sp modelId="{18998EA9-C980-47D1-A2EA-FBC46F9A5E96}">
      <dsp:nvSpPr>
        <dsp:cNvPr id="0" name=""/>
        <dsp:cNvSpPr/>
      </dsp:nvSpPr>
      <dsp:spPr>
        <a:xfrm rot="10800015">
          <a:off x="3138417" y="3907391"/>
          <a:ext cx="1072489" cy="46329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10800000">
        <a:off x="3277406" y="4000051"/>
        <a:ext cx="794511" cy="277978"/>
      </dsp:txXfrm>
    </dsp:sp>
    <dsp:sp modelId="{D266501C-5461-4CB7-8FA8-444E8E636149}">
      <dsp:nvSpPr>
        <dsp:cNvPr id="0" name=""/>
        <dsp:cNvSpPr/>
      </dsp:nvSpPr>
      <dsp:spPr>
        <a:xfrm>
          <a:off x="13778" y="3309508"/>
          <a:ext cx="2990577" cy="1659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</a:rPr>
            <a:t>Разрушение хряща</a:t>
          </a:r>
        </a:p>
      </dsp:txBody>
      <dsp:txXfrm>
        <a:off x="62370" y="3358100"/>
        <a:ext cx="2893393" cy="1561860"/>
      </dsp:txXfrm>
    </dsp:sp>
    <dsp:sp modelId="{76D50470-B3B3-481C-A662-AC0A7A073875}">
      <dsp:nvSpPr>
        <dsp:cNvPr id="0" name=""/>
        <dsp:cNvSpPr/>
      </dsp:nvSpPr>
      <dsp:spPr>
        <a:xfrm rot="18238601">
          <a:off x="2109951" y="2220038"/>
          <a:ext cx="1072489" cy="46329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2248940" y="2312698"/>
        <a:ext cx="794511" cy="277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CFCBF-BDB8-41B1-8DEB-B3DCE71B2651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3988E-262E-48E8-87F9-D1B985EDF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МРТ – возможность прижизненной и </a:t>
            </a:r>
            <a:r>
              <a:rPr lang="ru-RU" dirty="0" err="1"/>
              <a:t>неинвазивной</a:t>
            </a:r>
            <a:r>
              <a:rPr lang="ru-RU" dirty="0"/>
              <a:t> оценки патоморфологических свойств</a:t>
            </a:r>
            <a:r>
              <a:rPr lang="ru-RU" baseline="0" dirty="0"/>
              <a:t> ткани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3988E-262E-48E8-87F9-D1B985EDFB3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 – поверхностная зона</a:t>
            </a:r>
            <a:r>
              <a:rPr lang="ru-RU" baseline="0" dirty="0"/>
              <a:t> (тангенциальная) – защищает глубокие слои от скользящих повреждений – самая плотная и мощная часть, параллельные волокна 2 – переходная зона, самый большой объем от хряща, защищает от компрессии, 3 – глубокий, перпендикулярные </a:t>
            </a:r>
            <a:r>
              <a:rPr lang="ru-RU" baseline="0" dirty="0" err="1"/>
              <a:t>коллагеновые</a:t>
            </a:r>
            <a:r>
              <a:rPr lang="ru-RU" baseline="0" dirty="0"/>
              <a:t> волокна, минимум воды,</a:t>
            </a:r>
            <a:r>
              <a:rPr lang="en-US" baseline="0" dirty="0"/>
              <a:t> 4 – </a:t>
            </a:r>
            <a:r>
              <a:rPr lang="ru-RU" baseline="0" dirty="0"/>
              <a:t>кальцинированный хрящ, интеграция хряща в кость – волнообразная интеграция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3988E-262E-48E8-87F9-D1B985EDFB3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Говоря об артрозе сразу вспоминаем рентген. Однако! Стандарт диагностики артроза – крайне низко чувствителен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3988E-262E-48E8-87F9-D1B985EDFB3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Оценка морфологических повреждений</a:t>
            </a:r>
            <a:r>
              <a:rPr lang="ru-RU" baseline="0" dirty="0"/>
              <a:t> по </a:t>
            </a:r>
            <a:r>
              <a:rPr lang="ru-RU" baseline="0" dirty="0" err="1"/>
              <a:t>мрт</a:t>
            </a:r>
            <a:r>
              <a:rPr lang="ru-RU" baseline="0" dirty="0"/>
              <a:t> на фоне рентгена – видно </a:t>
            </a:r>
            <a:r>
              <a:rPr lang="ru-RU" baseline="0" dirty="0" err="1"/>
              <a:t>непосредственне</a:t>
            </a:r>
            <a:r>
              <a:rPr lang="ru-RU" baseline="0" dirty="0"/>
              <a:t> изменение хрящей и менисков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3988E-262E-48E8-87F9-D1B985EDFB3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Оценка повреждения хряща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0=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нормальная толщина и сигнал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1=повышенный сигнал по Т2 с нормальной толщиной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2.0=парциальный фокальный дефект &lt;1 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максимальному измерению ширины;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2.5=фокальный дефект на всю толщину &lt;1 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максимальному измерению ширины;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3=множественные зоны 2 степени вперемежку с нормальным хрящом, или дефект 2 степени больше 1 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&lt;75% региона;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4=диффузное (≥75% региона) парциальное разрушение;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5=множественные зоны 2.5 степени или степень 2.5 шире 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меньше 75% региона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6=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диффузное (≥75% региона) полное разрушение;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3988E-262E-48E8-87F9-D1B985EDFB3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335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MOAKS (MRI Osteoarthritis Score)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Регионы аналогичны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WORMS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Дополнительно оценивается степень экструзии менисков и синовит Гоффа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Оценка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Cartilage size and depth (0–3); BMLs (0–3, for each lesion);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osteophytes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(0–3); effusion-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synovitis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(0–3); Hoffa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synovitis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(0–3);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meniscal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extrusion (0–3);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meniscal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status (0–1, for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intrameniscal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signal, tears, maceration,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meniscal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cyst, hypertrophy; scored individually); ligaments (0–1);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periarticular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cysts/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bursitides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(0–1, scored individually); loose bodies (0–1)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BLOKS (Boston Leeds Osteoarthritis Knee Score)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 аналогии с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WORMS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разделяет внутренние отделы сустава на 9 регионов (по мыщелкам разделение отличается в выделении блоковой части и нагружаемой, в отличие от передней, центральной и задней в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WORMS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Дополнительно оценивается степень экструзии менисков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Оценка: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Cartilage size and depth (0–3, plus extent of any cartilage loss at specified point);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BMLs (0–3, for each lesion);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osteophytes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(0–3);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effusion (0–3);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meniscal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extrusion (0–3);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synovitis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(in Hoffa's fat pad 0–3 and at 5 additional sites</a:t>
            </a:r>
            <a:r>
              <a:rPr lang="en-US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0–1);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meniscal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status (0–1 for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intrameniscal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signal, tears, maceration,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meniscal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cyst, each scored individually);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ligaments (0–1);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periarticular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cysts/bursitis (0–1);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loose bodies (0–1)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[Hunter DJ , Lo GH , Gale D , Grainger AJ ,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Guermazi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Conaghan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PG . The reliability of a new scoring system for knee osteoarthritis MRI and the validity of bone marrow lesion assessment: BLOKS (Boston Leeds Osteoarthritis Knee Score) . Ann Rheum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2008 ; 67 ( 2 ): 206 – 211 .]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KOSS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Knee Osteoarthritis Scoring System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Регионы (9): гребень надколенника, латеральная и медиальная фасетки надколенника, латеральные и медиальные отделы блока надколенника, мыщелки бедренной и большеберцовой костей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Оценка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Cartilage size and depth (0–3);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BMLs (0–3);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subchondral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cysts (0–3);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osteophytes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(0–3);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effusion (0–3);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meniscal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tear (0–3);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meniscal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extrusion (0–3);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popliteal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cysts (0–3);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synovial thickening (0–1)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3988E-262E-48E8-87F9-D1B985EDFB3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Важно! Дифференцировка простого фокуса </a:t>
            </a:r>
            <a:r>
              <a:rPr lang="ru-RU" dirty="0" err="1"/>
              <a:t>хондромаляции</a:t>
            </a:r>
            <a:r>
              <a:rPr lang="ru-RU" dirty="0"/>
              <a:t> и </a:t>
            </a:r>
            <a:r>
              <a:rPr lang="ru-RU" dirty="0" err="1"/>
              <a:t>хондромаляции</a:t>
            </a:r>
            <a:r>
              <a:rPr lang="ru-RU" dirty="0"/>
              <a:t> в составе остеоартрита – диффузное многоочаговое повреждение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3988E-262E-48E8-87F9-D1B985EDFB3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772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3988E-262E-48E8-87F9-D1B985EDFB3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928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Дегенерация мениска – не по </a:t>
            </a:r>
            <a:r>
              <a:rPr lang="ru-RU" dirty="0" err="1"/>
              <a:t>столлеру</a:t>
            </a:r>
            <a:r>
              <a:rPr lang="ru-RU" dirty="0"/>
              <a:t>, а реальное снижение высоты и уменьшение объема без явного разрыва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3988E-262E-48E8-87F9-D1B985EDFB3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59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5"/>
            <a:ext cx="9144000" cy="1755626"/>
          </a:xfrm>
        </p:spPr>
        <p:txBody>
          <a:bodyPr>
            <a:noAutofit/>
          </a:bodyPr>
          <a:lstStyle/>
          <a:p>
            <a:r>
              <a:rPr lang="ru-RU" dirty="0" err="1"/>
              <a:t>МР-классификация</a:t>
            </a:r>
            <a:r>
              <a:rPr lang="ru-RU" dirty="0"/>
              <a:t> остеоартрита коленного сустава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Федотов Иван Андреевич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в крупных исследованиях был проведен сравнительный анализ данных рентгена и МРТ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 err="1"/>
              <a:t>классификаци</a:t>
            </a:r>
            <a:r>
              <a:rPr lang="ru-RU" dirty="0"/>
              <a:t> </a:t>
            </a:r>
            <a:r>
              <a:rPr lang="en-US" dirty="0" err="1"/>
              <a:t>Kellgren</a:t>
            </a:r>
            <a:r>
              <a:rPr lang="ru-RU" dirty="0"/>
              <a:t> &amp; </a:t>
            </a:r>
            <a:r>
              <a:rPr lang="en-US" dirty="0"/>
              <a:t>Lawrence </a:t>
            </a:r>
            <a:r>
              <a:rPr lang="ru-RU" dirty="0"/>
              <a:t>начала использоваться и при оценке данных МРТ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такой метод оценки не учитывает: 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/>
              <a:t>степени повреждения хряща напрямую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/>
              <a:t>топику поражения и распространенность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/>
              <a:t>вторичное повреждение менисков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/>
              <a:t>состояние синовиальной оболочки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/>
              <a:t>состояние трабекулярного вещества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на основании этих данных и происходит выбор оптимального метода лечения, в том числе и органосохраняющего</a:t>
            </a:r>
          </a:p>
          <a:p>
            <a:pPr lvl="1"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FEC9B370-18F6-FE4C-8E29-372A53E8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Широкие диагностические возможности МРТ требовали создания системы полуколичественной оценки</a:t>
            </a:r>
          </a:p>
          <a:p>
            <a:pPr marL="0" indent="0">
              <a:buNone/>
            </a:pPr>
            <a:endParaRPr lang="ru-RU" dirty="0"/>
          </a:p>
          <a:p>
            <a:pPr lvl="0">
              <a:buFont typeface="Wingdings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WORMS</a:t>
            </a:r>
            <a:r>
              <a:rPr lang="ru-RU" dirty="0"/>
              <a:t> – </a:t>
            </a:r>
            <a:r>
              <a:rPr lang="en-US" dirty="0"/>
              <a:t>Whole</a:t>
            </a:r>
            <a:r>
              <a:rPr lang="ru-RU" dirty="0"/>
              <a:t>-</a:t>
            </a:r>
            <a:r>
              <a:rPr lang="en-US" dirty="0" err="1"/>
              <a:t>ORgan</a:t>
            </a:r>
            <a:r>
              <a:rPr lang="en-US" dirty="0"/>
              <a:t> Magnetic resonance imaging Score</a:t>
            </a:r>
            <a:r>
              <a:rPr lang="ru-RU" dirty="0"/>
              <a:t> (</a:t>
            </a:r>
            <a:r>
              <a:rPr lang="ru-RU" dirty="0" err="1"/>
              <a:t>Полноорганная</a:t>
            </a:r>
            <a:r>
              <a:rPr lang="ru-RU" dirty="0"/>
              <a:t> оценочная шкала магнитно-резонансной визуализации) 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KOSS</a:t>
            </a:r>
            <a:r>
              <a:rPr lang="ru-RU" dirty="0"/>
              <a:t> - </a:t>
            </a:r>
            <a:r>
              <a:rPr lang="en-US" dirty="0"/>
              <a:t>Knee Osteoarthritis Scoring System</a:t>
            </a:r>
            <a:r>
              <a:rPr lang="ru-RU" dirty="0"/>
              <a:t> (Система оценки коленного остеоартрита)</a:t>
            </a:r>
          </a:p>
          <a:p>
            <a:pPr lvl="0">
              <a:buFont typeface="Wingdings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BLOCKS</a:t>
            </a:r>
            <a:r>
              <a:rPr lang="en-US" dirty="0"/>
              <a:t> - Boston Leeds Osteoarthritis Knee Score</a:t>
            </a:r>
            <a:r>
              <a:rPr lang="ru-RU" dirty="0"/>
              <a:t> (Шкала оценки коленного остеоартрита Бостон Лидс)</a:t>
            </a:r>
          </a:p>
          <a:p>
            <a:pPr lvl="0">
              <a:buFont typeface="Wingdings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MOAKS</a:t>
            </a:r>
            <a:r>
              <a:rPr lang="ru-RU" dirty="0"/>
              <a:t> - </a:t>
            </a:r>
            <a:r>
              <a:rPr lang="en-US" dirty="0"/>
              <a:t>MRI Osteoarthritis Score</a:t>
            </a:r>
            <a:r>
              <a:rPr lang="ru-RU" dirty="0"/>
              <a:t> (МРТ оценочная шкала коленного остеоартрита)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41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2AF4D3D9-37E6-9D48-9D91-3A728F4F1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en-US" b="1" dirty="0"/>
              <a:t>WORMS – Whole-</a:t>
            </a:r>
            <a:r>
              <a:rPr lang="en-US" b="1" dirty="0" err="1"/>
              <a:t>ORgan</a:t>
            </a:r>
            <a:r>
              <a:rPr lang="en-US" b="1" dirty="0"/>
              <a:t> Magnetic resonance imaging Score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225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есто для объекта 6" descr="gr1.jpg">
            <a:extLst>
              <a:ext uri="{FF2B5EF4-FFF2-40B4-BE49-F238E27FC236}">
                <a16:creationId xmlns:a16="http://schemas.microsoft.com/office/drawing/2014/main" id="{197E3EAF-37E5-DB48-80C3-6C846D10F36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69418"/>
            <a:ext cx="7776864" cy="51171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8CB603-FA7C-EE4C-B43F-B894695F0BF4}"/>
              </a:ext>
            </a:extLst>
          </p:cNvPr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Схема описания регионов</a:t>
            </a:r>
            <a:r>
              <a:rPr lang="en-US" sz="2000" b="1" dirty="0"/>
              <a:t> (15 </a:t>
            </a:r>
            <a:r>
              <a:rPr lang="ru-RU" sz="2000" b="1" dirty="0"/>
              <a:t>регионов</a:t>
            </a:r>
            <a:r>
              <a:rPr lang="en-US" sz="2000" b="1" dirty="0"/>
              <a:t>)</a:t>
            </a:r>
            <a:endParaRPr lang="ru-RU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63ACE-9C51-5D40-8262-4FC273F46DC1}"/>
              </a:ext>
            </a:extLst>
          </p:cNvPr>
          <p:cNvSpPr txBox="1"/>
          <p:nvPr/>
        </p:nvSpPr>
        <p:spPr>
          <a:xfrm>
            <a:off x="0" y="60212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М, </a:t>
            </a:r>
            <a:r>
              <a:rPr lang="en-US" sz="2000" b="1" dirty="0"/>
              <a:t>L</a:t>
            </a:r>
            <a:r>
              <a:rPr lang="ru-RU" sz="2000" dirty="0"/>
              <a:t> – разделение на медиальный и латеральный регионы</a:t>
            </a:r>
          </a:p>
          <a:p>
            <a:r>
              <a:rPr lang="en-US" sz="2000" b="1" dirty="0"/>
              <a:t>A</a:t>
            </a:r>
            <a:r>
              <a:rPr lang="ru-RU" sz="2000" b="1" dirty="0"/>
              <a:t>, </a:t>
            </a:r>
            <a:r>
              <a:rPr lang="en-US" sz="2000" b="1" dirty="0"/>
              <a:t>C</a:t>
            </a:r>
            <a:r>
              <a:rPr lang="ru-RU" sz="2000" b="1" dirty="0"/>
              <a:t>, </a:t>
            </a:r>
            <a:r>
              <a:rPr lang="en-US" sz="2000" b="1" dirty="0"/>
              <a:t>P</a:t>
            </a:r>
            <a:r>
              <a:rPr lang="ru-RU" sz="2000" dirty="0"/>
              <a:t> – подразделение на передний, центральный и задний регионы</a:t>
            </a:r>
          </a:p>
        </p:txBody>
      </p:sp>
    </p:spTree>
    <p:extLst>
      <p:ext uri="{BB962C8B-B14F-4D97-AF65-F5344CB8AC3E}">
        <p14:creationId xmlns:p14="http://schemas.microsoft.com/office/powerpoint/2010/main" val="2734443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A41D35B9-2A9B-2645-84FD-3228E357F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ru-RU" sz="2800" b="1" dirty="0"/>
              <a:t>Оценка 5 показателей с региональной привязкой</a:t>
            </a:r>
          </a:p>
        </p:txBody>
      </p:sp>
      <p:pic>
        <p:nvPicPr>
          <p:cNvPr id="4" name="Рисунок 3" descr="gr3.jpg">
            <a:extLst>
              <a:ext uri="{FF2B5EF4-FFF2-40B4-BE49-F238E27FC236}">
                <a16:creationId xmlns:a16="http://schemas.microsoft.com/office/drawing/2014/main" id="{691AC62C-51A9-8144-A1EF-455322DEE3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920880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038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39808-F0D0-5140-9918-B44A67FF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Оценка </a:t>
            </a:r>
            <a:r>
              <a:rPr lang="ru-RU" sz="4000" b="1" dirty="0" err="1"/>
              <a:t>субартикулярного</a:t>
            </a:r>
            <a:r>
              <a:rPr lang="ru-RU" sz="4000" b="1" dirty="0"/>
              <a:t> отека и кист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gr4.jpg">
            <a:extLst>
              <a:ext uri="{FF2B5EF4-FFF2-40B4-BE49-F238E27FC236}">
                <a16:creationId xmlns:a16="http://schemas.microsoft.com/office/drawing/2014/main" id="{79C471F1-DC99-6247-A7FC-93BFEBA8C2E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48" y="1196752"/>
            <a:ext cx="567190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r5.jpg">
            <a:extLst>
              <a:ext uri="{FF2B5EF4-FFF2-40B4-BE49-F238E27FC236}">
                <a16:creationId xmlns:a16="http://schemas.microsoft.com/office/drawing/2014/main" id="{76C90B2A-8F71-0944-98DA-A61322B1EF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65104"/>
            <a:ext cx="5976664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993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13A55AD-B156-374D-984B-970B570E89BD}"/>
              </a:ext>
            </a:extLst>
          </p:cNvPr>
          <p:cNvSpPr/>
          <p:nvPr/>
        </p:nvSpPr>
        <p:spPr>
          <a:xfrm>
            <a:off x="0" y="1166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разрушения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субартикулярной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кости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r6.jpg">
            <a:extLst>
              <a:ext uri="{FF2B5EF4-FFF2-40B4-BE49-F238E27FC236}">
                <a16:creationId xmlns:a16="http://schemas.microsoft.com/office/drawing/2014/main" id="{1A0E2B3C-FB5B-5443-BFB5-0ED89957C9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272808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7313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28D2D2AB-2DB9-6D4A-A226-997512CA1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endParaRPr lang="en-US" sz="4400" dirty="0"/>
          </a:p>
          <a:p>
            <a:r>
              <a:rPr lang="ru-RU" sz="4400" dirty="0"/>
              <a:t>Оценка </a:t>
            </a:r>
            <a:r>
              <a:rPr lang="ru-RU" sz="4400" dirty="0">
                <a:solidFill>
                  <a:srgbClr val="FF0000"/>
                </a:solidFill>
              </a:rPr>
              <a:t>остеофитов</a:t>
            </a:r>
            <a:r>
              <a:rPr lang="ru-RU" sz="4400" dirty="0"/>
              <a:t> от 0 до 7 баллов по степени выраженности</a:t>
            </a:r>
          </a:p>
          <a:p>
            <a:pPr marL="0" indent="0">
              <a:buNone/>
            </a:pPr>
            <a:endParaRPr lang="ru-RU" sz="4400" dirty="0"/>
          </a:p>
          <a:p>
            <a:r>
              <a:rPr lang="ru-RU" sz="4400" dirty="0"/>
              <a:t>Оценка </a:t>
            </a:r>
            <a:r>
              <a:rPr lang="ru-RU" sz="4400" dirty="0">
                <a:solidFill>
                  <a:srgbClr val="FF0000"/>
                </a:solidFill>
              </a:rPr>
              <a:t>повреждения связочного аппарата</a:t>
            </a:r>
            <a:r>
              <a:rPr lang="ru-RU" sz="4400" dirty="0"/>
              <a:t>: 0 – целая связка, 1 – поврежденная (оценка ПКС И ЗКС по </a:t>
            </a:r>
            <a:r>
              <a:rPr lang="en-US" sz="4400" dirty="0"/>
              <a:t>sag</a:t>
            </a:r>
            <a:r>
              <a:rPr lang="ru-RU" sz="4400" dirty="0"/>
              <a:t>)</a:t>
            </a:r>
          </a:p>
          <a:p>
            <a:pPr marL="0" indent="0">
              <a:buNone/>
            </a:pPr>
            <a:endParaRPr lang="ru-RU" sz="4400" dirty="0"/>
          </a:p>
          <a:p>
            <a:r>
              <a:rPr lang="ru-RU" sz="4400" dirty="0"/>
              <a:t>Оценка </a:t>
            </a:r>
            <a:r>
              <a:rPr lang="ru-RU" sz="4400" dirty="0">
                <a:solidFill>
                  <a:srgbClr val="FF0000"/>
                </a:solidFill>
              </a:rPr>
              <a:t>повреждений менисков </a:t>
            </a:r>
            <a:r>
              <a:rPr lang="ru-RU" sz="4400" dirty="0"/>
              <a:t>(для переднего, заднего рога и тела отдельно): 0=интактный; 1=краевой горизонтальный или радиальный разрыв; 2=разрыв без смещения или хирургия мениска в анамнезе; 3=смещение фрагмента или парциальная резекция; 4=полный разрыв/разрушение/резекция</a:t>
            </a:r>
          </a:p>
          <a:p>
            <a:pPr marL="0" indent="0">
              <a:buNone/>
            </a:pPr>
            <a:endParaRPr lang="ru-RU" sz="4400" dirty="0"/>
          </a:p>
          <a:p>
            <a:r>
              <a:rPr lang="ru-RU" sz="4400" dirty="0"/>
              <a:t>Оценка </a:t>
            </a:r>
            <a:r>
              <a:rPr lang="ru-RU" sz="4400" dirty="0">
                <a:solidFill>
                  <a:srgbClr val="FF0000"/>
                </a:solidFill>
              </a:rPr>
              <a:t>синовиального выпота и </a:t>
            </a:r>
            <a:r>
              <a:rPr lang="ru-RU" sz="4400" dirty="0" err="1">
                <a:solidFill>
                  <a:srgbClr val="FF0000"/>
                </a:solidFill>
              </a:rPr>
              <a:t>синовита</a:t>
            </a:r>
            <a:r>
              <a:rPr lang="ru-RU" sz="4400" dirty="0"/>
              <a:t> по степени (0-3); </a:t>
            </a:r>
          </a:p>
          <a:p>
            <a:pPr marL="0" indent="0">
              <a:buNone/>
            </a:pPr>
            <a:endParaRPr lang="ru-RU" sz="4400" dirty="0"/>
          </a:p>
          <a:p>
            <a:r>
              <a:rPr lang="ru-RU" sz="4400" dirty="0"/>
              <a:t>Оценка внутрисуставных </a:t>
            </a:r>
            <a:r>
              <a:rPr lang="ru-RU" sz="4400" dirty="0" err="1">
                <a:solidFill>
                  <a:srgbClr val="FF0000"/>
                </a:solidFill>
              </a:rPr>
              <a:t>хондромных</a:t>
            </a:r>
            <a:r>
              <a:rPr lang="ru-RU" sz="4400" dirty="0">
                <a:solidFill>
                  <a:srgbClr val="FF0000"/>
                </a:solidFill>
              </a:rPr>
              <a:t> тел </a:t>
            </a:r>
            <a:r>
              <a:rPr lang="ru-RU" sz="4400" dirty="0"/>
              <a:t>(1 – одно тело, 2 – 2 тела, 3 – более 3); </a:t>
            </a:r>
          </a:p>
          <a:p>
            <a:pPr marL="0" indent="0">
              <a:buNone/>
            </a:pPr>
            <a:endParaRPr lang="ru-RU" sz="4400" dirty="0"/>
          </a:p>
          <a:p>
            <a:r>
              <a:rPr lang="ru-RU" sz="4400" dirty="0"/>
              <a:t>Оценка </a:t>
            </a:r>
            <a:r>
              <a:rPr lang="ru-RU" sz="4400" dirty="0">
                <a:solidFill>
                  <a:srgbClr val="FF0000"/>
                </a:solidFill>
              </a:rPr>
              <a:t>околосуставных кист</a:t>
            </a:r>
            <a:r>
              <a:rPr lang="ru-RU" sz="4400" dirty="0"/>
              <a:t> (от 1 до 3 по субъективным параметрам)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496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45333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</a:rPr>
              <a:t>MOAKS (MRI Osteoarthritis Score)</a:t>
            </a:r>
            <a:endParaRPr lang="ru-RU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/>
              <a:t> регионы аналогичны </a:t>
            </a:r>
            <a:r>
              <a:rPr lang="en-US" dirty="0"/>
              <a:t>WORMS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 дополнительно оценивается степень экструзии менисков и синовит Гоффа</a:t>
            </a:r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BLOKS (Boston Leeds Osteoarthritis Knee Score)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/>
              <a:t> по аналогии с </a:t>
            </a:r>
            <a:r>
              <a:rPr lang="en-US" dirty="0"/>
              <a:t>WORMS</a:t>
            </a:r>
            <a:r>
              <a:rPr lang="ru-RU" dirty="0"/>
              <a:t> разделяет внутренние отделы сустава на 9 регионов (по мыщелкам разделение отличается в выделении блоковой части и нагружаемой, в отличие от передней, центральной и задней в </a:t>
            </a:r>
            <a:r>
              <a:rPr lang="en-US" dirty="0"/>
              <a:t>WORMS</a:t>
            </a:r>
            <a:r>
              <a:rPr lang="ru-RU" dirty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дополнительно оценивается степень экструзии менисков</a:t>
            </a:r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en-US" b="1" dirty="0">
                <a:solidFill>
                  <a:srgbClr val="7030A0"/>
                </a:solidFill>
              </a:rPr>
              <a:t>KOSS</a:t>
            </a:r>
            <a:r>
              <a:rPr lang="ru-RU" b="1" dirty="0">
                <a:solidFill>
                  <a:srgbClr val="7030A0"/>
                </a:solidFill>
              </a:rPr>
              <a:t> (</a:t>
            </a:r>
            <a:r>
              <a:rPr lang="en-US" b="1" dirty="0">
                <a:solidFill>
                  <a:srgbClr val="7030A0"/>
                </a:solidFill>
              </a:rPr>
              <a:t>Knee Osteoarthritis Scoring System</a:t>
            </a:r>
            <a:r>
              <a:rPr lang="ru-RU" b="1" dirty="0">
                <a:solidFill>
                  <a:srgbClr val="7030A0"/>
                </a:solidFill>
              </a:rPr>
              <a:t>) </a:t>
            </a:r>
            <a:endParaRPr lang="ru-RU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/>
              <a:t>регионы (9): гребень надколенника, латеральная и медиальная фасетки надколенника, латеральные и медиальные отделы блока надколенника, мыщелки бедренной и большеберцовой костей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b="1" dirty="0"/>
              <a:t>На базе травматологического отделения НИИ ревматологии имени В.А. Насоновой планируется провести клиническую апробацию </a:t>
            </a:r>
            <a:r>
              <a:rPr lang="ru-RU" b="1" dirty="0">
                <a:solidFill>
                  <a:srgbClr val="C00000"/>
                </a:solidFill>
              </a:rPr>
              <a:t>новой классификации остеоартрита</a:t>
            </a:r>
            <a:r>
              <a:rPr lang="ru-RU" b="1" dirty="0"/>
              <a:t> коленного сустава, разработанной совместно с травматологами отделения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Морфологическая основа остеоартрита (артроза)</a:t>
            </a:r>
          </a:p>
          <a:p>
            <a:pPr>
              <a:buNone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sz="3000" dirty="0"/>
              <a:t>хроническое и </a:t>
            </a:r>
            <a:r>
              <a:rPr lang="ru-RU" sz="3000" dirty="0" err="1"/>
              <a:t>проградиентное</a:t>
            </a:r>
            <a:r>
              <a:rPr lang="ru-RU" sz="3000" dirty="0"/>
              <a:t> разрушение гиалинового хряща, ведущее за собой каскад других тканевых повреждений</a:t>
            </a:r>
          </a:p>
          <a:p>
            <a:pPr>
              <a:buFont typeface="Wingdings" pitchFamily="2" charset="2"/>
              <a:buChar char="q"/>
            </a:pPr>
            <a:endParaRPr lang="ru-RU" sz="3000" dirty="0"/>
          </a:p>
          <a:p>
            <a:pPr>
              <a:buFont typeface="Wingdings" pitchFamily="2" charset="2"/>
              <a:buChar char="q"/>
            </a:pPr>
            <a:r>
              <a:rPr lang="ru-RU" sz="3000" dirty="0"/>
              <a:t>дисбаланс между анаболическими и </a:t>
            </a:r>
            <a:r>
              <a:rPr lang="ru-RU" sz="3000" dirty="0" err="1"/>
              <a:t>катаболическими</a:t>
            </a:r>
            <a:r>
              <a:rPr lang="ru-RU" sz="3000" dirty="0"/>
              <a:t> процессами приводит к постепенной дегидратации и деструкции хрящевой ткани, что усугубляется травматическим воздействием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Классификация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CMS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создана по схематической  аналогии с онкологической классификацией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TNM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C (cartilage) – </a:t>
            </a:r>
            <a:r>
              <a:rPr lang="ru-RU" dirty="0">
                <a:solidFill>
                  <a:srgbClr val="C00000"/>
                </a:solidFill>
              </a:rPr>
              <a:t>оценка локализации и степени повреждения суставного хряща</a:t>
            </a:r>
          </a:p>
          <a:p>
            <a:pPr marL="0" lvl="0" indent="0">
              <a:buNone/>
            </a:pPr>
            <a:endParaRPr lang="en-US" sz="2400" b="1" dirty="0"/>
          </a:p>
          <a:p>
            <a:pPr marL="0" lvl="0" indent="0">
              <a:buNone/>
            </a:pPr>
            <a:r>
              <a:rPr lang="ru-RU" sz="2400" b="1" dirty="0"/>
              <a:t>Индекс топики повреждения</a:t>
            </a:r>
          </a:p>
          <a:p>
            <a:pPr marL="0" lvl="0" indent="0">
              <a:buNone/>
            </a:pPr>
            <a:r>
              <a:rPr lang="ru-RU" sz="2400" b="1" dirty="0"/>
              <a:t>     а </a:t>
            </a:r>
            <a:r>
              <a:rPr lang="ru-RU" sz="2400" dirty="0"/>
              <a:t>– повреждение медиальных мыщелков смежных костей</a:t>
            </a:r>
          </a:p>
          <a:p>
            <a:pPr marL="0" lvl="0" indent="0">
              <a:buNone/>
            </a:pPr>
            <a:r>
              <a:rPr lang="ru-RU" sz="2400" b="1" dirty="0"/>
              <a:t>     </a:t>
            </a:r>
            <a:r>
              <a:rPr lang="en-US" sz="2400" b="1" dirty="0"/>
              <a:t>b </a:t>
            </a:r>
            <a:r>
              <a:rPr lang="ru-RU" sz="2400" dirty="0"/>
              <a:t>– повреждение по </a:t>
            </a:r>
            <a:r>
              <a:rPr lang="ru-RU" sz="2400" dirty="0" err="1"/>
              <a:t>пателло-феморальному</a:t>
            </a:r>
            <a:r>
              <a:rPr lang="ru-RU" sz="2400" dirty="0"/>
              <a:t> сочленению</a:t>
            </a:r>
          </a:p>
          <a:p>
            <a:pPr marL="0" lvl="0" indent="0">
              <a:buNone/>
            </a:pPr>
            <a:r>
              <a:rPr lang="ru-RU" sz="2400" b="1" dirty="0"/>
              <a:t>     с</a:t>
            </a:r>
            <a:r>
              <a:rPr lang="ru-RU" sz="2400" dirty="0"/>
              <a:t> – повреждение латеральных мыщелков смежных костей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ru-RU" sz="2400" b="1" dirty="0"/>
              <a:t>Индекс степени повреждения </a:t>
            </a:r>
            <a:r>
              <a:rPr lang="en-US" sz="2400" dirty="0"/>
              <a:t>(</a:t>
            </a:r>
            <a:r>
              <a:rPr lang="ru-RU" sz="2400" dirty="0"/>
              <a:t>на основании  </a:t>
            </a:r>
            <a:r>
              <a:rPr lang="ru-RU" sz="2400" dirty="0" err="1"/>
              <a:t>артроскопической</a:t>
            </a:r>
            <a:r>
              <a:rPr lang="ru-RU" sz="2400" dirty="0"/>
              <a:t> классификации </a:t>
            </a:r>
            <a:r>
              <a:rPr lang="en-US" sz="2400" dirty="0" err="1"/>
              <a:t>Outerbridge</a:t>
            </a:r>
            <a:r>
              <a:rPr lang="ru-RU" sz="2400" dirty="0"/>
              <a:t>, адаптированной к МРТ</a:t>
            </a:r>
            <a:r>
              <a:rPr lang="en-US" sz="2400" dirty="0"/>
              <a:t>)</a:t>
            </a:r>
            <a:endParaRPr lang="ru-RU" sz="2400" dirty="0"/>
          </a:p>
          <a:p>
            <a:pPr marL="0" lvl="0" indent="0">
              <a:buNone/>
            </a:pPr>
            <a:r>
              <a:rPr lang="en-US" sz="2400" b="1" dirty="0"/>
              <a:t>     </a:t>
            </a:r>
            <a:r>
              <a:rPr lang="ru-RU" sz="2400" b="1" dirty="0"/>
              <a:t>1</a:t>
            </a:r>
            <a:r>
              <a:rPr lang="ru-RU" sz="2400" dirty="0"/>
              <a:t> – отек хряща, поверхностное истончение не более 10% </a:t>
            </a:r>
          </a:p>
          <a:p>
            <a:pPr marL="0" lvl="0" indent="0">
              <a:buNone/>
            </a:pPr>
            <a:r>
              <a:rPr lang="en-US" sz="2400" b="1" dirty="0"/>
              <a:t>     </a:t>
            </a:r>
            <a:r>
              <a:rPr lang="ru-RU" sz="2400" b="1" dirty="0"/>
              <a:t>2 </a:t>
            </a:r>
            <a:r>
              <a:rPr lang="ru-RU" sz="2400" dirty="0"/>
              <a:t>– повреждение хряща до 50% толщины</a:t>
            </a:r>
          </a:p>
          <a:p>
            <a:pPr marL="0" lvl="0" indent="0">
              <a:buNone/>
            </a:pPr>
            <a:r>
              <a:rPr lang="en-US" sz="2400" b="1" dirty="0"/>
              <a:t>     </a:t>
            </a:r>
            <a:r>
              <a:rPr lang="ru-RU" sz="2400" b="1" dirty="0"/>
              <a:t>3 </a:t>
            </a:r>
            <a:r>
              <a:rPr lang="ru-RU" sz="2400" dirty="0"/>
              <a:t>– повреждение хряща на всю толщину</a:t>
            </a:r>
          </a:p>
          <a:p>
            <a:pPr marL="0" lvl="0" indent="0">
              <a:buNone/>
            </a:pPr>
            <a:r>
              <a:rPr lang="en-US" sz="2400" b="1" dirty="0"/>
              <a:t>     </a:t>
            </a:r>
            <a:r>
              <a:rPr lang="ru-RU" sz="2400" b="1" dirty="0"/>
              <a:t>4 </a:t>
            </a:r>
            <a:r>
              <a:rPr lang="ru-RU" sz="2400" dirty="0"/>
              <a:t>- повреждение хряща на всю толщину с вторичными костными изменениями (отек, деформация)</a:t>
            </a:r>
          </a:p>
          <a:p>
            <a:pPr marL="0" indent="0">
              <a:buNone/>
            </a:pPr>
            <a:endParaRPr lang="ru-RU" sz="2400" b="1" dirty="0"/>
          </a:p>
          <a:p>
            <a:pPr marL="0" lv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C8E33BBC-D4A7-4098-9437-374D8BF1E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22320" r="19551" b="14798"/>
          <a:stretch/>
        </p:blipFill>
        <p:spPr>
          <a:xfrm>
            <a:off x="899592" y="0"/>
            <a:ext cx="7214258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3478D3-9195-43B9-A503-C2AA06C9DBFD}"/>
              </a:ext>
            </a:extLst>
          </p:cNvPr>
          <p:cNvSpPr txBox="1"/>
          <p:nvPr/>
        </p:nvSpPr>
        <p:spPr>
          <a:xfrm>
            <a:off x="0" y="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Повреждение хряща  Са1 – диффузное истончение хряща медиального мыщелка бедренной кости  до 10%</a:t>
            </a:r>
          </a:p>
        </p:txBody>
      </p:sp>
    </p:spTree>
    <p:extLst>
      <p:ext uri="{BB962C8B-B14F-4D97-AF65-F5344CB8AC3E}">
        <p14:creationId xmlns:p14="http://schemas.microsoft.com/office/powerpoint/2010/main" val="3417907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внутренний, фотография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21EADB9E-5375-445F-B3FA-0BF736184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t="8657" b="14563"/>
          <a:stretch/>
        </p:blipFill>
        <p:spPr>
          <a:xfrm>
            <a:off x="422939" y="0"/>
            <a:ext cx="8298121" cy="68641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5B7D20-F575-410E-B27A-DF2C9AC2B7FF}"/>
              </a:ext>
            </a:extLst>
          </p:cNvPr>
          <p:cNvSpPr txBox="1"/>
          <p:nvPr/>
        </p:nvSpPr>
        <p:spPr>
          <a:xfrm>
            <a:off x="323528" y="116632"/>
            <a:ext cx="829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Повреждение хряща С</a:t>
            </a:r>
            <a:r>
              <a:rPr lang="en-US" b="1" dirty="0">
                <a:solidFill>
                  <a:schemeClr val="bg1"/>
                </a:solidFill>
              </a:rPr>
              <a:t>b2</a:t>
            </a:r>
            <a:r>
              <a:rPr lang="ru-RU" b="1" dirty="0">
                <a:solidFill>
                  <a:schemeClr val="bg1"/>
                </a:solidFill>
              </a:rPr>
              <a:t> – диффузное истончение хряща надколенника  до 50%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209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BB59351-79BD-4F08-A00E-74E512AB5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8" t="7046" r="10268" b="9194"/>
          <a:stretch/>
        </p:blipFill>
        <p:spPr>
          <a:xfrm>
            <a:off x="1318846" y="0"/>
            <a:ext cx="6506307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23C8100-2DFC-477B-9219-4E2D734EE025}"/>
              </a:ext>
            </a:extLst>
          </p:cNvPr>
          <p:cNvSpPr/>
          <p:nvPr/>
        </p:nvSpPr>
        <p:spPr>
          <a:xfrm>
            <a:off x="1" y="1987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Повреждение хряща  </a:t>
            </a:r>
            <a:r>
              <a:rPr lang="ru-RU" b="1" dirty="0">
                <a:solidFill>
                  <a:schemeClr val="bg1"/>
                </a:solidFill>
              </a:rPr>
              <a:t>Са2с1</a:t>
            </a:r>
            <a:r>
              <a:rPr lang="ru-RU" b="1" dirty="0"/>
              <a:t> </a:t>
            </a:r>
            <a:r>
              <a:rPr lang="ru-RU" b="1" dirty="0">
                <a:solidFill>
                  <a:schemeClr val="bg1"/>
                </a:solidFill>
              </a:rPr>
              <a:t>–</a:t>
            </a:r>
            <a:r>
              <a:rPr lang="ru-RU" b="1" dirty="0"/>
              <a:t> </a:t>
            </a:r>
            <a:r>
              <a:rPr lang="ru-RU" b="1" dirty="0">
                <a:solidFill>
                  <a:schemeClr val="bg1"/>
                </a:solidFill>
              </a:rPr>
              <a:t>диффузное истончение хряща </a:t>
            </a:r>
            <a:r>
              <a:rPr lang="ru-RU" b="1" dirty="0"/>
              <a:t>медиального мыщелка бедренной кости  до </a:t>
            </a:r>
            <a:r>
              <a:rPr lang="ru-RU" b="1" dirty="0">
                <a:solidFill>
                  <a:schemeClr val="bg1"/>
                </a:solidFill>
              </a:rPr>
              <a:t>50%, в латеральных отделах до 10%</a:t>
            </a:r>
          </a:p>
        </p:txBody>
      </p:sp>
    </p:spTree>
    <p:extLst>
      <p:ext uri="{BB962C8B-B14F-4D97-AF65-F5344CB8AC3E}">
        <p14:creationId xmlns:p14="http://schemas.microsoft.com/office/powerpoint/2010/main" val="417520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книга, текст, фотография, черны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F7C95B27-6F0E-4213-A245-3E1AB656F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9051" r="10625" b="15351"/>
          <a:stretch/>
        </p:blipFill>
        <p:spPr>
          <a:xfrm>
            <a:off x="1043608" y="0"/>
            <a:ext cx="714375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CE9C1F-66A1-4138-9AC8-C0CB3067BB41}"/>
              </a:ext>
            </a:extLst>
          </p:cNvPr>
          <p:cNvSpPr txBox="1"/>
          <p:nvPr/>
        </p:nvSpPr>
        <p:spPr>
          <a:xfrm>
            <a:off x="1043608" y="6165304"/>
            <a:ext cx="7143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Повреждение хряща С</a:t>
            </a:r>
            <a:r>
              <a:rPr lang="en-US" b="1" dirty="0">
                <a:solidFill>
                  <a:schemeClr val="bg1"/>
                </a:solidFill>
              </a:rPr>
              <a:t>b</a:t>
            </a:r>
            <a:r>
              <a:rPr lang="ru-RU" b="1" dirty="0">
                <a:solidFill>
                  <a:schemeClr val="bg1"/>
                </a:solidFill>
              </a:rPr>
              <a:t>4 – обширная зона разрушения хряща надколенника с </a:t>
            </a:r>
            <a:r>
              <a:rPr lang="ru-RU" b="1" dirty="0" err="1">
                <a:solidFill>
                  <a:schemeClr val="bg1"/>
                </a:solidFill>
              </a:rPr>
              <a:t>субхондральным</a:t>
            </a:r>
            <a:r>
              <a:rPr lang="ru-RU" b="1" dirty="0">
                <a:solidFill>
                  <a:schemeClr val="bg1"/>
                </a:solidFill>
              </a:rPr>
              <a:t> отеком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147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A3E00D-7A97-4790-A0BB-C2A5DE25F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3000" dirty="0">
                <a:solidFill>
                  <a:srgbClr val="C00000"/>
                </a:solidFill>
              </a:rPr>
              <a:t>М (</a:t>
            </a:r>
            <a:r>
              <a:rPr lang="en-US" sz="3000" dirty="0">
                <a:solidFill>
                  <a:srgbClr val="C00000"/>
                </a:solidFill>
              </a:rPr>
              <a:t>meniscus)</a:t>
            </a:r>
            <a:r>
              <a:rPr lang="ru-RU" sz="3000" dirty="0">
                <a:solidFill>
                  <a:srgbClr val="C00000"/>
                </a:solidFill>
              </a:rPr>
              <a:t> – оценка локализации и морфологии повреждения менисков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2200" b="1" dirty="0"/>
              <a:t>Индекс топики повреждения</a:t>
            </a:r>
          </a:p>
          <a:p>
            <a:pPr marL="0" lvl="0" indent="0">
              <a:buNone/>
            </a:pPr>
            <a:r>
              <a:rPr lang="ru-RU" sz="2200" b="1" dirty="0"/>
              <a:t>    а </a:t>
            </a:r>
            <a:r>
              <a:rPr lang="ru-RU" sz="2200" dirty="0"/>
              <a:t>– повреждение медиального мениска</a:t>
            </a:r>
          </a:p>
          <a:p>
            <a:pPr marL="0" lvl="0" indent="0">
              <a:buNone/>
            </a:pPr>
            <a:r>
              <a:rPr lang="ru-RU" sz="2200" b="1" dirty="0"/>
              <a:t>    </a:t>
            </a:r>
            <a:r>
              <a:rPr lang="en-US" sz="2200" b="1" dirty="0"/>
              <a:t>b </a:t>
            </a:r>
            <a:r>
              <a:rPr lang="ru-RU" sz="2200" dirty="0"/>
              <a:t>– повреждение латерального мениска</a:t>
            </a:r>
          </a:p>
          <a:p>
            <a:pPr marL="0" lvl="0" indent="0">
              <a:buNone/>
            </a:pPr>
            <a:r>
              <a:rPr lang="ru-RU" sz="2200" b="1" dirty="0"/>
              <a:t>    с</a:t>
            </a:r>
            <a:r>
              <a:rPr lang="ru-RU" sz="2200" dirty="0"/>
              <a:t> – билатеральное повреждение</a:t>
            </a:r>
          </a:p>
          <a:p>
            <a:pPr marL="0" indent="0">
              <a:buNone/>
            </a:pPr>
            <a:r>
              <a:rPr lang="ru-RU" sz="2200" dirty="0"/>
              <a:t> </a:t>
            </a:r>
            <a:endParaRPr lang="ru-RU" sz="2200" b="1" dirty="0"/>
          </a:p>
          <a:p>
            <a:pPr marL="0" indent="0">
              <a:buNone/>
            </a:pPr>
            <a:r>
              <a:rPr lang="ru-RU" sz="2200" b="1" dirty="0"/>
              <a:t>Индекс степени повреждения </a:t>
            </a:r>
            <a:endParaRPr lang="ru-RU" sz="2200" dirty="0"/>
          </a:p>
          <a:p>
            <a:pPr marL="0" lvl="0" indent="0">
              <a:buNone/>
            </a:pPr>
            <a:r>
              <a:rPr lang="ru-RU" sz="2200" b="1" dirty="0"/>
              <a:t>    1</a:t>
            </a:r>
            <a:r>
              <a:rPr lang="ru-RU" sz="2200" dirty="0"/>
              <a:t> – неполный разрыв</a:t>
            </a:r>
          </a:p>
          <a:p>
            <a:pPr marL="0" lvl="0" indent="0">
              <a:buNone/>
            </a:pPr>
            <a:r>
              <a:rPr lang="ru-RU" sz="2200" b="1" dirty="0"/>
              <a:t>    2</a:t>
            </a:r>
            <a:r>
              <a:rPr lang="ru-RU" sz="2200" dirty="0"/>
              <a:t> – разрыв</a:t>
            </a:r>
          </a:p>
          <a:p>
            <a:pPr marL="0" lvl="0" indent="0">
              <a:buNone/>
            </a:pPr>
            <a:r>
              <a:rPr lang="ru-RU" sz="2200" b="1" dirty="0"/>
              <a:t>    3</a:t>
            </a:r>
            <a:r>
              <a:rPr lang="ru-RU" sz="2200" dirty="0"/>
              <a:t> – комбинированный разрыв</a:t>
            </a:r>
          </a:p>
          <a:p>
            <a:pPr marL="0" lvl="0" indent="0">
              <a:buNone/>
            </a:pPr>
            <a:r>
              <a:rPr lang="ru-RU" sz="2200" b="1" dirty="0"/>
              <a:t>    4</a:t>
            </a:r>
            <a:r>
              <a:rPr lang="ru-RU" sz="2200" dirty="0"/>
              <a:t> – нестабильный разрыв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665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5E3F7F0-3026-47D6-9EE6-A877935D6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4" t="8657" r="16040" b="11609"/>
          <a:stretch/>
        </p:blipFill>
        <p:spPr>
          <a:xfrm>
            <a:off x="1619672" y="26083"/>
            <a:ext cx="6336704" cy="6843641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63CB85-D86B-4958-8E74-81D6DCAD63AC}"/>
              </a:ext>
            </a:extLst>
          </p:cNvPr>
          <p:cNvSpPr/>
          <p:nvPr/>
        </p:nvSpPr>
        <p:spPr>
          <a:xfrm>
            <a:off x="0" y="1166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Остеоартрит Са</a:t>
            </a:r>
            <a:r>
              <a:rPr lang="ru-RU" dirty="0">
                <a:solidFill>
                  <a:schemeClr val="bg1"/>
                </a:solidFill>
              </a:rPr>
              <a:t>4с1 Ма3</a:t>
            </a:r>
            <a:r>
              <a:rPr lang="en-US" dirty="0">
                <a:solidFill>
                  <a:schemeClr val="bg1"/>
                </a:solidFill>
              </a:rPr>
              <a:t>b1</a:t>
            </a:r>
            <a:r>
              <a:rPr lang="ru-RU" dirty="0">
                <a:solidFill>
                  <a:schemeClr val="bg1"/>
                </a:solidFill>
              </a:rPr>
              <a:t> – тотальное разрушение хряща в медиальных отделах </a:t>
            </a:r>
            <a:r>
              <a:rPr lang="ru-RU" dirty="0"/>
              <a:t>сустава, комбинированн</a:t>
            </a:r>
            <a:r>
              <a:rPr lang="ru-RU" dirty="0">
                <a:solidFill>
                  <a:schemeClr val="bg1"/>
                </a:solidFill>
              </a:rPr>
              <a:t>ый разрыв прилежащего мениска</a:t>
            </a:r>
          </a:p>
        </p:txBody>
      </p:sp>
    </p:spTree>
    <p:extLst>
      <p:ext uri="{BB962C8B-B14F-4D97-AF65-F5344CB8AC3E}">
        <p14:creationId xmlns:p14="http://schemas.microsoft.com/office/powerpoint/2010/main" val="736730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книга, текст, внутренний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7E7B1CC-DC5C-429C-916F-30AF0C54D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 t="6951" r="15355" b="12201"/>
          <a:stretch/>
        </p:blipFill>
        <p:spPr>
          <a:xfrm rot="16200000">
            <a:off x="1238013" y="-338421"/>
            <a:ext cx="6858000" cy="75348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B74A38-00C6-4538-B8D2-1CD2A8EE36C4}"/>
              </a:ext>
            </a:extLst>
          </p:cNvPr>
          <p:cNvSpPr txBox="1"/>
          <p:nvPr/>
        </p:nvSpPr>
        <p:spPr>
          <a:xfrm>
            <a:off x="958600" y="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Остеоартрит</a:t>
            </a:r>
            <a:r>
              <a:rPr lang="ru-RU" b="1" dirty="0">
                <a:solidFill>
                  <a:schemeClr val="bg1"/>
                </a:solidFill>
              </a:rPr>
              <a:t> Са4 Ма3 – тотальное разрушение хряща в медиальных </a:t>
            </a:r>
            <a:r>
              <a:rPr lang="ru-RU" b="1" dirty="0"/>
              <a:t>отделах сустава</a:t>
            </a:r>
            <a:r>
              <a:rPr lang="ru-RU" b="1" dirty="0">
                <a:solidFill>
                  <a:schemeClr val="bg1"/>
                </a:solidFill>
              </a:rPr>
              <a:t>, комбинированный разрыв прилежащего мениска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25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животное, беспозвоночное, жаброногое ракообразное, членистоного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39F8B5F-F45F-40A0-B49C-72A3823B6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t="8657" r="10133" b="13086"/>
          <a:stretch/>
        </p:blipFill>
        <p:spPr>
          <a:xfrm>
            <a:off x="1187624" y="-714"/>
            <a:ext cx="6984776" cy="68554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E25C03-6D8F-4CDB-8689-9F31B64BF11C}"/>
              </a:ext>
            </a:extLst>
          </p:cNvPr>
          <p:cNvSpPr txBox="1"/>
          <p:nvPr/>
        </p:nvSpPr>
        <p:spPr>
          <a:xfrm>
            <a:off x="1187624" y="-2978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Повреждение мениска Ма4 – лоскутный разрыв переднего рога медиального мениска со сме</a:t>
            </a:r>
            <a:r>
              <a:rPr lang="ru-RU" dirty="0"/>
              <a:t>щением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586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D6C8BE-AEBD-4A85-BDC9-72F699267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en-US" sz="3000" b="1" dirty="0">
                <a:solidFill>
                  <a:srgbClr val="C00000"/>
                </a:solidFill>
              </a:rPr>
              <a:t>S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ru-RU" sz="3000" dirty="0">
                <a:solidFill>
                  <a:srgbClr val="C00000"/>
                </a:solidFill>
              </a:rPr>
              <a:t>(</a:t>
            </a:r>
            <a:r>
              <a:rPr lang="en-US" sz="3000" dirty="0">
                <a:solidFill>
                  <a:srgbClr val="C00000"/>
                </a:solidFill>
              </a:rPr>
              <a:t>synovium</a:t>
            </a:r>
            <a:r>
              <a:rPr lang="ru-RU" sz="3000" dirty="0">
                <a:solidFill>
                  <a:srgbClr val="C00000"/>
                </a:solidFill>
              </a:rPr>
              <a:t>) </a:t>
            </a:r>
            <a:r>
              <a:rPr lang="en-US" sz="3000" dirty="0">
                <a:solidFill>
                  <a:srgbClr val="C00000"/>
                </a:solidFill>
              </a:rPr>
              <a:t>– </a:t>
            </a:r>
            <a:r>
              <a:rPr lang="ru-RU" sz="3000" dirty="0">
                <a:solidFill>
                  <a:srgbClr val="C00000"/>
                </a:solidFill>
              </a:rPr>
              <a:t>оценка </a:t>
            </a:r>
            <a:r>
              <a:rPr lang="en-US" sz="3000" dirty="0">
                <a:solidFill>
                  <a:srgbClr val="C00000"/>
                </a:solidFill>
              </a:rPr>
              <a:t>синовиальны</a:t>
            </a:r>
            <a:r>
              <a:rPr lang="ru-RU" sz="3000" dirty="0">
                <a:solidFill>
                  <a:srgbClr val="C00000"/>
                </a:solidFill>
              </a:rPr>
              <a:t>х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ru-RU" sz="3000" dirty="0">
                <a:solidFill>
                  <a:srgbClr val="C00000"/>
                </a:solidFill>
              </a:rPr>
              <a:t>изменений</a:t>
            </a:r>
          </a:p>
          <a:p>
            <a:pPr lvl="0"/>
            <a:endParaRPr lang="ru-RU" b="1" dirty="0"/>
          </a:p>
          <a:p>
            <a:pPr lvl="0"/>
            <a:endParaRPr lang="ru-RU" b="1" dirty="0"/>
          </a:p>
          <a:p>
            <a:pPr marL="0" lvl="0" indent="0">
              <a:buNone/>
            </a:pPr>
            <a:r>
              <a:rPr lang="ru-RU" sz="2800" b="1" dirty="0"/>
              <a:t>    </a:t>
            </a:r>
            <a:r>
              <a:rPr lang="en-US" sz="2800" b="1" dirty="0"/>
              <a:t>a</a:t>
            </a:r>
            <a:r>
              <a:rPr lang="ru-RU" sz="2800" dirty="0"/>
              <a:t> – внутрисуставной выпот (в том числе киста Бейкера)</a:t>
            </a:r>
          </a:p>
          <a:p>
            <a:pPr marL="0" lvl="0" indent="0">
              <a:buNone/>
            </a:pPr>
            <a:r>
              <a:rPr lang="ru-RU" sz="2800" b="1" dirty="0"/>
              <a:t>    </a:t>
            </a:r>
            <a:r>
              <a:rPr lang="en-US" sz="2800" b="1" dirty="0"/>
              <a:t>b</a:t>
            </a:r>
            <a:r>
              <a:rPr lang="ru-RU" sz="2800" dirty="0"/>
              <a:t> – хронический </a:t>
            </a:r>
            <a:r>
              <a:rPr lang="ru-RU" sz="2800" dirty="0" err="1"/>
              <a:t>синовит</a:t>
            </a:r>
            <a:endParaRPr lang="ru-RU" sz="2800" dirty="0"/>
          </a:p>
          <a:p>
            <a:pPr marL="0" lvl="0" indent="0">
              <a:buNone/>
            </a:pPr>
            <a:r>
              <a:rPr lang="ru-RU" sz="2800" b="1" dirty="0"/>
              <a:t>    </a:t>
            </a:r>
            <a:r>
              <a:rPr lang="en-US" sz="2800" b="1" dirty="0"/>
              <a:t>c</a:t>
            </a:r>
            <a:r>
              <a:rPr lang="ru-RU" sz="2800" dirty="0"/>
              <a:t> – синовиальный </a:t>
            </a:r>
            <a:r>
              <a:rPr lang="ru-RU" sz="2800" dirty="0" err="1"/>
              <a:t>хондроматоз</a:t>
            </a:r>
            <a:endParaRPr lang="en-US" sz="2800" dirty="0"/>
          </a:p>
          <a:p>
            <a:pPr marL="0" lvl="0" indent="0">
              <a:buNone/>
            </a:pPr>
            <a:r>
              <a:rPr lang="en-US" sz="2800" dirty="0"/>
              <a:t>    </a:t>
            </a:r>
            <a:r>
              <a:rPr lang="en-US" sz="2800" b="1" dirty="0"/>
              <a:t>d</a:t>
            </a:r>
            <a:r>
              <a:rPr lang="ru-RU" sz="2800" dirty="0"/>
              <a:t> – древовидная липома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89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</a:rPr>
              <a:t>Гиалиновый хрящ</a:t>
            </a:r>
          </a:p>
          <a:p>
            <a:pPr algn="ctr">
              <a:buNone/>
            </a:pP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/>
              <a:t>высокоспециализированный тип соединительной ткани</a:t>
            </a:r>
          </a:p>
          <a:p>
            <a:pPr>
              <a:buNone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снижает фрикционные взаимодействия суставных поверхностей и эластично компенсирует</a:t>
            </a:r>
            <a:r>
              <a:rPr lang="en-US" dirty="0"/>
              <a:t> </a:t>
            </a:r>
            <a:r>
              <a:rPr lang="ru-RU" dirty="0"/>
              <a:t>нагрузку на кость</a:t>
            </a:r>
          </a:p>
          <a:p>
            <a:pPr>
              <a:buNone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состоит из </a:t>
            </a:r>
            <a:r>
              <a:rPr lang="ru-RU" dirty="0" err="1"/>
              <a:t>хондроцитов</a:t>
            </a:r>
            <a:r>
              <a:rPr lang="ru-RU" dirty="0"/>
              <a:t>, окруженных межклеточным матриксом: вода, коллаген, </a:t>
            </a:r>
            <a:r>
              <a:rPr lang="ru-RU" dirty="0" err="1"/>
              <a:t>протеогликаны</a:t>
            </a:r>
            <a:endParaRPr lang="ru-RU" dirty="0"/>
          </a:p>
          <a:p>
            <a:pPr>
              <a:buNone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хрящ не содержит нервов, лимфатических и кровеносных сосудов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внутренний, сидит, книга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5EB0C1B-9409-4615-830A-A336768BF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4" t="8841" r="14774" b="13060"/>
          <a:stretch/>
        </p:blipFill>
        <p:spPr>
          <a:xfrm>
            <a:off x="0" y="836712"/>
            <a:ext cx="4703649" cy="5302295"/>
          </a:xfrm>
        </p:spPr>
      </p:pic>
      <p:pic>
        <p:nvPicPr>
          <p:cNvPr id="7" name="Рисунок 6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C182169-21A8-4B72-9EAA-C50EA3AF47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t="7475" r="24800" b="11020"/>
          <a:stretch/>
        </p:blipFill>
        <p:spPr>
          <a:xfrm>
            <a:off x="4703649" y="227001"/>
            <a:ext cx="4440351" cy="6403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CB1DC9-C273-4A73-8127-E7BB651B73F2}"/>
              </a:ext>
            </a:extLst>
          </p:cNvPr>
          <p:cNvSpPr txBox="1"/>
          <p:nvPr/>
        </p:nvSpPr>
        <p:spPr>
          <a:xfrm>
            <a:off x="0" y="5519491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Синовиальные изменения </a:t>
            </a:r>
            <a:r>
              <a:rPr lang="en-US" dirty="0">
                <a:solidFill>
                  <a:schemeClr val="bg1"/>
                </a:solidFill>
              </a:rPr>
              <a:t>Sab</a:t>
            </a:r>
            <a:r>
              <a:rPr lang="ru-RU" dirty="0">
                <a:solidFill>
                  <a:schemeClr val="bg1"/>
                </a:solidFill>
              </a:rPr>
              <a:t> – выраженный внутрисуставной выпот и хронический </a:t>
            </a:r>
            <a:r>
              <a:rPr lang="ru-RU" dirty="0" err="1">
                <a:solidFill>
                  <a:schemeClr val="bg1"/>
                </a:solidFill>
              </a:rPr>
              <a:t>синовит</a:t>
            </a:r>
            <a:r>
              <a:rPr lang="ru-RU" dirty="0">
                <a:solidFill>
                  <a:schemeClr val="bg1"/>
                </a:solidFill>
              </a:rPr>
              <a:t> в виде ворсинчатых разрастаний</a:t>
            </a:r>
          </a:p>
        </p:txBody>
      </p:sp>
    </p:spTree>
    <p:extLst>
      <p:ext uri="{BB962C8B-B14F-4D97-AF65-F5344CB8AC3E}">
        <p14:creationId xmlns:p14="http://schemas.microsoft.com/office/powerpoint/2010/main" val="3385459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книга,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8E78B86-39FA-4BAA-AFDC-725223473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8656" r="20470" b="13382"/>
          <a:stretch/>
        </p:blipFill>
        <p:spPr>
          <a:xfrm>
            <a:off x="107503" y="604150"/>
            <a:ext cx="4378579" cy="5452570"/>
          </a:xfrm>
        </p:spPr>
      </p:pic>
      <p:pic>
        <p:nvPicPr>
          <p:cNvPr id="7" name="Рисунок 6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3187CD65-D163-4EFB-9CB3-B6B581E6A6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t="14069" r="18353" b="35026"/>
          <a:stretch/>
        </p:blipFill>
        <p:spPr>
          <a:xfrm>
            <a:off x="4657918" y="-14537"/>
            <a:ext cx="4486082" cy="3165282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нига, бутылка, сид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3EBD11C3-DFD4-485A-9317-1880C30552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4" t="10133" r="11610" b="19555"/>
          <a:stretch/>
        </p:blipFill>
        <p:spPr>
          <a:xfrm>
            <a:off x="4657918" y="3234551"/>
            <a:ext cx="4018538" cy="36105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A99142-F9A0-48FF-B804-17A779D82B66}"/>
              </a:ext>
            </a:extLst>
          </p:cNvPr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Синовиальные изменения </a:t>
            </a:r>
            <a:r>
              <a:rPr lang="en-US" b="1" dirty="0"/>
              <a:t>Sc</a:t>
            </a:r>
            <a:r>
              <a:rPr lang="ru-RU" b="1" dirty="0"/>
              <a:t> – единичные </a:t>
            </a:r>
            <a:r>
              <a:rPr lang="ru-RU" b="1" dirty="0" err="1"/>
              <a:t>хо</a:t>
            </a:r>
            <a:r>
              <a:rPr lang="ru-RU" b="1" dirty="0" err="1">
                <a:solidFill>
                  <a:schemeClr val="bg1"/>
                </a:solidFill>
              </a:rPr>
              <a:t>ндромные</a:t>
            </a:r>
            <a:r>
              <a:rPr lang="ru-RU" b="1" dirty="0">
                <a:solidFill>
                  <a:schemeClr val="bg1"/>
                </a:solidFill>
              </a:rPr>
              <a:t> тела неправильной формы </a:t>
            </a:r>
            <a:r>
              <a:rPr lang="ru-RU" b="1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3324653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BA5F5BF3-0EB5-4577-80FB-1DC204F36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9" t="4897" r="14563" b="11342"/>
          <a:stretch/>
        </p:blipFill>
        <p:spPr>
          <a:xfrm>
            <a:off x="0" y="-3340"/>
            <a:ext cx="4750158" cy="6861340"/>
          </a:xfrm>
        </p:spPr>
      </p:pic>
      <p:pic>
        <p:nvPicPr>
          <p:cNvPr id="7" name="Рисунок 6" descr="Изображение выглядит как внутренний, бутыл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90EE71C2-79A3-4C6A-A0DB-0297445F52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5113" r="25194" b="9837"/>
          <a:stretch/>
        </p:blipFill>
        <p:spPr>
          <a:xfrm>
            <a:off x="4860032" y="3652"/>
            <a:ext cx="4283968" cy="685434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88A9BD-F15F-4790-8DD2-3ADC72709823}"/>
              </a:ext>
            </a:extLst>
          </p:cNvPr>
          <p:cNvSpPr/>
          <p:nvPr/>
        </p:nvSpPr>
        <p:spPr>
          <a:xfrm>
            <a:off x="0" y="648501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Синовиальные изменения </a:t>
            </a:r>
            <a:r>
              <a:rPr lang="ru-RU" b="1" dirty="0" err="1">
                <a:solidFill>
                  <a:schemeClr val="bg1"/>
                </a:solidFill>
              </a:rPr>
              <a:t>Sc</a:t>
            </a:r>
            <a:r>
              <a:rPr lang="ru-RU" b="1" dirty="0">
                <a:solidFill>
                  <a:schemeClr val="bg1"/>
                </a:solidFill>
              </a:rPr>
              <a:t> – единичные </a:t>
            </a:r>
            <a:r>
              <a:rPr lang="ru-RU" b="1" dirty="0" err="1">
                <a:solidFill>
                  <a:schemeClr val="bg1"/>
                </a:solidFill>
              </a:rPr>
              <a:t>хон</a:t>
            </a:r>
            <a:r>
              <a:rPr lang="ru-RU" b="1" dirty="0" err="1"/>
              <a:t>д</a:t>
            </a:r>
            <a:r>
              <a:rPr lang="ru-RU" b="1" dirty="0" err="1">
                <a:solidFill>
                  <a:schemeClr val="bg1"/>
                </a:solidFill>
              </a:rPr>
              <a:t>ромные</a:t>
            </a:r>
            <a:r>
              <a:rPr lang="ru-RU" b="1" dirty="0">
                <a:solidFill>
                  <a:schemeClr val="bg1"/>
                </a:solidFill>
              </a:rPr>
              <a:t> тела неправильной формы</a:t>
            </a:r>
          </a:p>
        </p:txBody>
      </p:sp>
    </p:spTree>
    <p:extLst>
      <p:ext uri="{BB962C8B-B14F-4D97-AF65-F5344CB8AC3E}">
        <p14:creationId xmlns:p14="http://schemas.microsoft.com/office/powerpoint/2010/main" val="3856234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сидит,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D1216925-36D2-459C-8534-F9AF41AF6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18327" r="10038" b="11681"/>
          <a:stretch/>
        </p:blipFill>
        <p:spPr>
          <a:xfrm>
            <a:off x="593412" y="0"/>
            <a:ext cx="7957175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C2DEC4-2E41-48C0-8AC8-D09EF7D1A167}"/>
              </a:ext>
            </a:extLst>
          </p:cNvPr>
          <p:cNvSpPr/>
          <p:nvPr/>
        </p:nvSpPr>
        <p:spPr>
          <a:xfrm>
            <a:off x="593412" y="6462178"/>
            <a:ext cx="7957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Синовиальные изменения </a:t>
            </a:r>
            <a:r>
              <a:rPr lang="ru-RU" b="1" dirty="0" err="1">
                <a:solidFill>
                  <a:schemeClr val="bg1"/>
                </a:solidFill>
              </a:rPr>
              <a:t>Sc</a:t>
            </a:r>
            <a:r>
              <a:rPr lang="ru-RU" b="1" dirty="0">
                <a:solidFill>
                  <a:schemeClr val="bg1"/>
                </a:solidFill>
              </a:rPr>
              <a:t> – </a:t>
            </a:r>
            <a:r>
              <a:rPr lang="ru-RU" b="1" dirty="0" err="1">
                <a:solidFill>
                  <a:schemeClr val="bg1"/>
                </a:solidFill>
              </a:rPr>
              <a:t>хондромное</a:t>
            </a:r>
            <a:r>
              <a:rPr lang="ru-RU" b="1" dirty="0">
                <a:solidFill>
                  <a:schemeClr val="bg1"/>
                </a:solidFill>
              </a:rPr>
              <a:t> тело в полости кисты Бейкера</a:t>
            </a:r>
          </a:p>
        </p:txBody>
      </p:sp>
    </p:spTree>
    <p:extLst>
      <p:ext uri="{BB962C8B-B14F-4D97-AF65-F5344CB8AC3E}">
        <p14:creationId xmlns:p14="http://schemas.microsoft.com/office/powerpoint/2010/main" val="2193080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книга, кот, внутренний,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4AABCBC-60B0-411D-A3D3-83AD85D6A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t="9839" b="28981"/>
          <a:stretch/>
        </p:blipFill>
        <p:spPr>
          <a:xfrm rot="16200000">
            <a:off x="-958625" y="1297092"/>
            <a:ext cx="6057206" cy="413995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4568C0-C04E-461A-8968-7692B99C1D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2" t="8859" r="18790" b="12884"/>
          <a:stretch/>
        </p:blipFill>
        <p:spPr>
          <a:xfrm>
            <a:off x="4115375" y="338464"/>
            <a:ext cx="5028625" cy="6057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708BB9-C545-46CE-946A-9B480D38A917}"/>
              </a:ext>
            </a:extLst>
          </p:cNvPr>
          <p:cNvSpPr txBox="1"/>
          <p:nvPr/>
        </p:nvSpPr>
        <p:spPr>
          <a:xfrm>
            <a:off x="0" y="574934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Синовиальные изменения </a:t>
            </a:r>
            <a:r>
              <a:rPr lang="en-US" b="1" dirty="0">
                <a:solidFill>
                  <a:schemeClr val="bg1"/>
                </a:solidFill>
              </a:rPr>
              <a:t>Sd</a:t>
            </a:r>
            <a:r>
              <a:rPr lang="ru-RU" b="1" dirty="0">
                <a:solidFill>
                  <a:schemeClr val="bg1"/>
                </a:solidFill>
              </a:rPr>
              <a:t> – в верхнем завороте суставной полости ветвящиеся разрастания жировой ткани</a:t>
            </a:r>
          </a:p>
        </p:txBody>
      </p:sp>
    </p:spTree>
    <p:extLst>
      <p:ext uri="{BB962C8B-B14F-4D97-AF65-F5344CB8AC3E}">
        <p14:creationId xmlns:p14="http://schemas.microsoft.com/office/powerpoint/2010/main" val="74383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354C416-6A8E-4553-B4F6-6D767B477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C00000"/>
                </a:solidFill>
              </a:rPr>
              <a:t>Классификация </a:t>
            </a:r>
            <a:r>
              <a:rPr lang="en-US" dirty="0">
                <a:solidFill>
                  <a:srgbClr val="C00000"/>
                </a:solidFill>
              </a:rPr>
              <a:t>CMS </a:t>
            </a:r>
            <a:r>
              <a:rPr lang="ru-RU" dirty="0">
                <a:solidFill>
                  <a:srgbClr val="C00000"/>
                </a:solidFill>
              </a:rPr>
              <a:t>глядит привлекательной для дальнейшего клинического исследования и оценки ее практической применимости, возможно, с некоторыми модификациями </a:t>
            </a:r>
            <a:r>
              <a:rPr lang="ru-RU">
                <a:solidFill>
                  <a:srgbClr val="C00000"/>
                </a:solidFill>
              </a:rPr>
              <a:t>в перспективе</a:t>
            </a:r>
            <a:endParaRPr lang="ru-RU" dirty="0">
              <a:solidFill>
                <a:srgbClr val="C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2"/>
                </a:solidFill>
              </a:rPr>
              <a:t>Планируется оценить соответствие данных МРТ и артроскопии, провести подбор оптимальных методов консервативного и хирургического лечения в соответствии с различными градациями повреждений по </a:t>
            </a:r>
            <a:r>
              <a:rPr lang="en-US" dirty="0">
                <a:solidFill>
                  <a:schemeClr val="tx2"/>
                </a:solidFill>
              </a:rPr>
              <a:t>CMS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9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31126115614.png"/>
          <p:cNvPicPr>
            <a:picLocks noChangeAspect="1"/>
          </p:cNvPicPr>
          <p:nvPr/>
        </p:nvPicPr>
        <p:blipFill>
          <a:blip r:embed="rId3" cstate="print"/>
          <a:srcRect l="25926" t="12853" r="46269" b="19365"/>
          <a:stretch>
            <a:fillRect/>
          </a:stretch>
        </p:blipFill>
        <p:spPr>
          <a:xfrm>
            <a:off x="0" y="-1"/>
            <a:ext cx="4163786" cy="6858001"/>
          </a:xfrm>
          <a:prstGeom prst="rect">
            <a:avLst/>
          </a:prstGeom>
        </p:spPr>
      </p:pic>
      <p:pic>
        <p:nvPicPr>
          <p:cNvPr id="5" name="Рисунок 4" descr="182623_s9_i20.jpeg"/>
          <p:cNvPicPr>
            <a:picLocks noChangeAspect="1"/>
          </p:cNvPicPr>
          <p:nvPr/>
        </p:nvPicPr>
        <p:blipFill>
          <a:blip r:embed="rId4" cstate="print"/>
          <a:srcRect l="25947" t="53718" r="49070" b="32020"/>
          <a:stretch>
            <a:fillRect/>
          </a:stretch>
        </p:blipFill>
        <p:spPr>
          <a:xfrm rot="16200000">
            <a:off x="3637087" y="1366960"/>
            <a:ext cx="6873873" cy="4139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9952" y="112474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2852936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②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4869160"/>
            <a:ext cx="798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③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9952" y="594928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④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ru-RU" sz="11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Каскад тканевого разрушения при остеоартрите</a:t>
            </a:r>
          </a:p>
          <a:p>
            <a:pPr algn="ctr"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899592" y="1412776"/>
          <a:ext cx="74888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Рентгенологическое исследование выявляет лишь </a:t>
            </a:r>
            <a:r>
              <a:rPr lang="ru-RU" b="1" dirty="0">
                <a:solidFill>
                  <a:schemeClr val="tx2"/>
                </a:solidFill>
              </a:rPr>
              <a:t>косвенные признаки </a:t>
            </a:r>
            <a:r>
              <a:rPr lang="ru-RU" b="1" dirty="0"/>
              <a:t>остеоартрита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дегенерация гиалинового хряща и разрушение мениска приводит к </a:t>
            </a:r>
            <a:r>
              <a:rPr lang="ru-RU" dirty="0">
                <a:solidFill>
                  <a:srgbClr val="FF0000"/>
                </a:solidFill>
              </a:rPr>
              <a:t>сужению суставной щели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вторично в краевых отделах костей идет процесс костной гипертрофии – </a:t>
            </a:r>
            <a:r>
              <a:rPr lang="ru-RU" dirty="0">
                <a:solidFill>
                  <a:srgbClr val="FF0000"/>
                </a:solidFill>
              </a:rPr>
              <a:t>остеофиты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в субхондральных отделах костей - </a:t>
            </a:r>
            <a:r>
              <a:rPr lang="ru-RU" dirty="0">
                <a:solidFill>
                  <a:srgbClr val="FF0000"/>
                </a:solidFill>
              </a:rPr>
              <a:t>остеосклероз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 algn="ctr">
              <a:buNone/>
            </a:pPr>
            <a:r>
              <a:rPr lang="ru-RU" b="1" u="sng" dirty="0"/>
              <a:t> Ни один из этих признаков не является прямым отражением морфологических изменений при остеоартрите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ентген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3697" t="13251" r="23644" b="28147"/>
          <a:stretch>
            <a:fillRect/>
          </a:stretch>
        </p:blipFill>
        <p:spPr>
          <a:xfrm>
            <a:off x="0" y="-13082"/>
            <a:ext cx="4737628" cy="6871082"/>
          </a:xfrm>
        </p:spPr>
      </p:pic>
      <p:pic>
        <p:nvPicPr>
          <p:cNvPr id="6" name="Рисунок 5" descr="МРТ.jpeg"/>
          <p:cNvPicPr>
            <a:picLocks noChangeAspect="1"/>
          </p:cNvPicPr>
          <p:nvPr/>
        </p:nvPicPr>
        <p:blipFill>
          <a:blip r:embed="rId4" cstate="print"/>
          <a:srcRect l="10101" t="23275" r="5901" b="24957"/>
          <a:stretch>
            <a:fillRect/>
          </a:stretch>
        </p:blipFill>
        <p:spPr>
          <a:xfrm rot="16200000">
            <a:off x="3529450" y="1243447"/>
            <a:ext cx="6858002" cy="43711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Наиболее популярная рентгенологическая классификация – </a:t>
            </a:r>
            <a:r>
              <a:rPr lang="en-US" dirty="0" err="1"/>
              <a:t>Kellgren</a:t>
            </a:r>
            <a:r>
              <a:rPr lang="ru-RU" dirty="0"/>
              <a:t> &amp; </a:t>
            </a:r>
            <a:r>
              <a:rPr lang="en-US" dirty="0"/>
              <a:t>Lawrence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Была предложена в 1957 и одобрена Всемирной организацией здравоохранения в 1961 году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выглядит как внутренний, стол, сидит&#10;&#10;Описание создано с очень высокой степенью достоверности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89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7890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r>
              <a:rPr lang="ru-RU" b="1" dirty="0"/>
              <a:t> – первая степень        </a:t>
            </a:r>
            <a:r>
              <a:rPr lang="en-US" b="1" dirty="0"/>
              <a:t>B</a:t>
            </a:r>
            <a:r>
              <a:rPr lang="ru-RU" b="1" dirty="0"/>
              <a:t> – вторая степень          </a:t>
            </a:r>
            <a:r>
              <a:rPr lang="en-US" b="1" dirty="0"/>
              <a:t>C</a:t>
            </a:r>
            <a:r>
              <a:rPr lang="ru-RU" b="1" dirty="0"/>
              <a:t> -  третья степень          </a:t>
            </a:r>
            <a:r>
              <a:rPr lang="en-US" b="1" dirty="0"/>
              <a:t>D </a:t>
            </a:r>
            <a:r>
              <a:rPr lang="ru-RU" b="1" dirty="0"/>
              <a:t>– четвертая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437112"/>
            <a:ext cx="9144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000" b="1" dirty="0"/>
              <a:t>1 степень</a:t>
            </a:r>
            <a:r>
              <a:rPr lang="ru-RU" sz="2000" dirty="0"/>
              <a:t>:</a:t>
            </a:r>
            <a:r>
              <a:rPr lang="en-US" sz="2000" dirty="0"/>
              <a:t> </a:t>
            </a:r>
            <a:r>
              <a:rPr lang="ru-RU" sz="2000" dirty="0"/>
              <a:t>сомнительное сужение суставной щели и невыраженные остеофиты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b="1" dirty="0"/>
              <a:t>2 степень</a:t>
            </a:r>
            <a:r>
              <a:rPr lang="ru-RU" sz="2000" dirty="0"/>
              <a:t>:</a:t>
            </a:r>
            <a:r>
              <a:rPr lang="en-US" sz="2000" dirty="0"/>
              <a:t> </a:t>
            </a:r>
            <a:r>
              <a:rPr lang="ru-RU" sz="2000" dirty="0"/>
              <a:t>умеренные остеофиты и возможное сужение суставной щели на переднезадней рентгенограмме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b="1" dirty="0"/>
              <a:t>3 степень</a:t>
            </a:r>
            <a:r>
              <a:rPr lang="ru-RU" sz="2000" dirty="0"/>
              <a:t>:</a:t>
            </a:r>
            <a:r>
              <a:rPr lang="en-US" sz="2000" dirty="0"/>
              <a:t> </a:t>
            </a:r>
            <a:r>
              <a:rPr lang="ru-RU" sz="2000" dirty="0"/>
              <a:t>множественные остеофиты, определенное сужение суставной щели, склероз, возможны костные деформации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b="1" dirty="0"/>
              <a:t>4 степень</a:t>
            </a:r>
            <a:r>
              <a:rPr lang="ru-RU" sz="2000" dirty="0"/>
              <a:t>:</a:t>
            </a:r>
            <a:r>
              <a:rPr lang="en-US" sz="2000" dirty="0"/>
              <a:t> </a:t>
            </a:r>
            <a:r>
              <a:rPr lang="ru-RU" sz="2000" dirty="0"/>
              <a:t>крупные остеофиты, яркое сужение суставной щели, тяжелый склероз и костные деформации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1151</Words>
  <Application>Microsoft Office PowerPoint</Application>
  <PresentationFormat>Экран (4:3)</PresentationFormat>
  <Paragraphs>217</Paragraphs>
  <Slides>35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Courier New</vt:lpstr>
      <vt:lpstr>Times New Roman</vt:lpstr>
      <vt:lpstr>Wingdings</vt:lpstr>
      <vt:lpstr>Тема Office</vt:lpstr>
      <vt:lpstr>МР-классификация остеоартрита коленного сустава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субартикулярного отека и кист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МР-классификация остеоартрита коленного сустава</dc:title>
  <dc:creator>User</dc:creator>
  <cp:lastModifiedBy>Dmitry D.</cp:lastModifiedBy>
  <cp:revision>129</cp:revision>
  <dcterms:created xsi:type="dcterms:W3CDTF">2018-09-14T06:56:07Z</dcterms:created>
  <dcterms:modified xsi:type="dcterms:W3CDTF">2018-09-20T12:58:07Z</dcterms:modified>
</cp:coreProperties>
</file>