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7" r:id="rId4"/>
    <p:sldId id="258" r:id="rId5"/>
    <p:sldId id="268" r:id="rId6"/>
    <p:sldId id="260" r:id="rId7"/>
    <p:sldId id="262" r:id="rId8"/>
    <p:sldId id="270" r:id="rId9"/>
    <p:sldId id="271" r:id="rId10"/>
    <p:sldId id="272" r:id="rId11"/>
    <p:sldId id="263" r:id="rId12"/>
    <p:sldId id="273" r:id="rId13"/>
    <p:sldId id="274" r:id="rId14"/>
    <p:sldId id="278" r:id="rId15"/>
    <p:sldId id="292" r:id="rId16"/>
    <p:sldId id="264" r:id="rId17"/>
    <p:sldId id="275" r:id="rId18"/>
    <p:sldId id="276" r:id="rId19"/>
    <p:sldId id="279" r:id="rId20"/>
    <p:sldId id="259" r:id="rId21"/>
    <p:sldId id="265" r:id="rId22"/>
    <p:sldId id="280" r:id="rId23"/>
    <p:sldId id="281" r:id="rId24"/>
    <p:sldId id="282" r:id="rId25"/>
    <p:sldId id="285" r:id="rId26"/>
    <p:sldId id="266" r:id="rId27"/>
    <p:sldId id="283" r:id="rId28"/>
    <p:sldId id="284" r:id="rId29"/>
    <p:sldId id="289" r:id="rId30"/>
    <p:sldId id="286" r:id="rId31"/>
    <p:sldId id="287" r:id="rId32"/>
    <p:sldId id="293" r:id="rId33"/>
    <p:sldId id="294" r:id="rId34"/>
    <p:sldId id="288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54" autoAdjust="0"/>
    <p:restoredTop sz="90000" autoAdjust="0"/>
  </p:normalViewPr>
  <p:slideViewPr>
    <p:cSldViewPr>
      <p:cViewPr varScale="1">
        <p:scale>
          <a:sx n="83" d="100"/>
          <a:sy n="83" d="100"/>
        </p:scale>
        <p:origin x="-21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D6A56-D153-45DD-8E19-A2FF41F45CAD}" type="doc">
      <dgm:prSet loTypeId="urn:microsoft.com/office/officeart/2005/8/layout/pyramid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CC47BB-EB82-49D2-99B1-FC0A359AD46E}">
      <dgm:prSet phldrT="[Текст]"/>
      <dgm:spPr/>
      <dgm:t>
        <a:bodyPr/>
        <a:lstStyle/>
        <a:p>
          <a:r>
            <a:rPr lang="ru-RU" b="1" dirty="0"/>
            <a:t>Трабекулярная контузия</a:t>
          </a:r>
          <a:endParaRPr lang="ru-RU" dirty="0"/>
        </a:p>
      </dgm:t>
    </dgm:pt>
    <dgm:pt modelId="{E74A40F6-9ECD-4ED0-84A3-EC333F56A6A4}" type="parTrans" cxnId="{71B8276E-557A-4E55-AE9A-AEC8ABAFD010}">
      <dgm:prSet/>
      <dgm:spPr/>
      <dgm:t>
        <a:bodyPr/>
        <a:lstStyle/>
        <a:p>
          <a:endParaRPr lang="ru-RU"/>
        </a:p>
      </dgm:t>
    </dgm:pt>
    <dgm:pt modelId="{3DD84254-3D59-4F7E-B08A-6BDC8F0A0B13}" type="sibTrans" cxnId="{71B8276E-557A-4E55-AE9A-AEC8ABAFD010}">
      <dgm:prSet/>
      <dgm:spPr/>
      <dgm:t>
        <a:bodyPr/>
        <a:lstStyle/>
        <a:p>
          <a:endParaRPr lang="ru-RU"/>
        </a:p>
      </dgm:t>
    </dgm:pt>
    <dgm:pt modelId="{6AB83905-CBFD-418E-A783-5B9B9E952107}">
      <dgm:prSet phldrT="[Текст]"/>
      <dgm:spPr/>
      <dgm:t>
        <a:bodyPr/>
        <a:lstStyle/>
        <a:p>
          <a:r>
            <a:rPr lang="ru-RU" b="1" dirty="0"/>
            <a:t>Трабекулярный перелом</a:t>
          </a:r>
          <a:endParaRPr lang="ru-RU" dirty="0"/>
        </a:p>
      </dgm:t>
    </dgm:pt>
    <dgm:pt modelId="{A03E8A13-405F-4559-96B9-DE2D7F066BDD}" type="parTrans" cxnId="{BCF3A279-5C62-43EF-80F8-C7F039DBD5B5}">
      <dgm:prSet/>
      <dgm:spPr/>
      <dgm:t>
        <a:bodyPr/>
        <a:lstStyle/>
        <a:p>
          <a:endParaRPr lang="ru-RU"/>
        </a:p>
      </dgm:t>
    </dgm:pt>
    <dgm:pt modelId="{FF4FEB47-9499-4505-AF17-DCFEA8B1F1C4}" type="sibTrans" cxnId="{BCF3A279-5C62-43EF-80F8-C7F039DBD5B5}">
      <dgm:prSet/>
      <dgm:spPr/>
      <dgm:t>
        <a:bodyPr/>
        <a:lstStyle/>
        <a:p>
          <a:endParaRPr lang="ru-RU"/>
        </a:p>
      </dgm:t>
    </dgm:pt>
    <dgm:pt modelId="{3CE355E5-25D8-4584-A6C8-E16C77B813CA}">
      <dgm:prSet phldrT="[Текст]"/>
      <dgm:spPr/>
      <dgm:t>
        <a:bodyPr/>
        <a:lstStyle/>
        <a:p>
          <a:r>
            <a:rPr lang="ru-RU" b="1" dirty="0"/>
            <a:t>Кортикальный перелом</a:t>
          </a:r>
          <a:endParaRPr lang="ru-RU" dirty="0"/>
        </a:p>
      </dgm:t>
    </dgm:pt>
    <dgm:pt modelId="{59C2D467-5351-4712-81CA-BDB44413C59E}" type="parTrans" cxnId="{BDF71C95-B0C8-455C-94B0-D1D4ACBC8958}">
      <dgm:prSet/>
      <dgm:spPr/>
      <dgm:t>
        <a:bodyPr/>
        <a:lstStyle/>
        <a:p>
          <a:endParaRPr lang="ru-RU"/>
        </a:p>
      </dgm:t>
    </dgm:pt>
    <dgm:pt modelId="{F64144A0-BF09-4332-B607-72120BD143E4}" type="sibTrans" cxnId="{BDF71C95-B0C8-455C-94B0-D1D4ACBC8958}">
      <dgm:prSet/>
      <dgm:spPr/>
      <dgm:t>
        <a:bodyPr/>
        <a:lstStyle/>
        <a:p>
          <a:endParaRPr lang="ru-RU"/>
        </a:p>
      </dgm:t>
    </dgm:pt>
    <dgm:pt modelId="{654187A5-1124-44B9-B9C4-7CDA07754EA1}" type="pres">
      <dgm:prSet presAssocID="{F62D6A56-D153-45DD-8E19-A2FF41F45CA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0C6FFA0-D9FD-4B12-90A1-9302941552FB}" type="pres">
      <dgm:prSet presAssocID="{F62D6A56-D153-45DD-8E19-A2FF41F45CAD}" presName="pyramid" presStyleLbl="node1" presStyleIdx="0" presStyleCnt="1" custScaleX="126141" custLinFactNeighborX="20926" custLinFactNeighborY="-7697"/>
      <dgm:spPr/>
    </dgm:pt>
    <dgm:pt modelId="{3E8DB4D5-FA0D-4A0E-83C4-9C64BD18BBB6}" type="pres">
      <dgm:prSet presAssocID="{F62D6A56-D153-45DD-8E19-A2FF41F45CAD}" presName="theList" presStyleCnt="0"/>
      <dgm:spPr/>
    </dgm:pt>
    <dgm:pt modelId="{4B87EFD0-13CC-4CA2-88BA-4B99A6EC8802}" type="pres">
      <dgm:prSet presAssocID="{59CC47BB-EB82-49D2-99B1-FC0A359AD46E}" presName="aNode" presStyleLbl="fgAcc1" presStyleIdx="0" presStyleCnt="3" custScaleX="96354" custLinFactY="8408" custLinFactNeighborX="-289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C31D5-1A15-4676-9595-BCCDE93BA04E}" type="pres">
      <dgm:prSet presAssocID="{59CC47BB-EB82-49D2-99B1-FC0A359AD46E}" presName="aSpace" presStyleCnt="0"/>
      <dgm:spPr/>
    </dgm:pt>
    <dgm:pt modelId="{4459A734-2E10-4989-A952-02F73AD450FC}" type="pres">
      <dgm:prSet presAssocID="{6AB83905-CBFD-418E-A783-5B9B9E952107}" presName="aNode" presStyleLbl="fgAcc1" presStyleIdx="1" presStyleCnt="3" custScaleX="132715" custLinFactY="13669" custLinFactNeighborX="-289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92A2B-303B-494D-B1E1-21F1FCFF24D9}" type="pres">
      <dgm:prSet presAssocID="{6AB83905-CBFD-418E-A783-5B9B9E952107}" presName="aSpace" presStyleCnt="0"/>
      <dgm:spPr/>
    </dgm:pt>
    <dgm:pt modelId="{BB28068D-2F40-4BFA-985F-812393EE5E6E}" type="pres">
      <dgm:prSet presAssocID="{3CE355E5-25D8-4584-A6C8-E16C77B813CA}" presName="aNode" presStyleLbl="fgAcc1" presStyleIdx="2" presStyleCnt="3" custScaleX="178184" custLinFactY="18930" custLinFactNeighborX="-289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0017D-220B-48DD-A3DD-29ADDFFA10EB}" type="pres">
      <dgm:prSet presAssocID="{3CE355E5-25D8-4584-A6C8-E16C77B813CA}" presName="aSpace" presStyleCnt="0"/>
      <dgm:spPr/>
    </dgm:pt>
  </dgm:ptLst>
  <dgm:cxnLst>
    <dgm:cxn modelId="{BCF3A279-5C62-43EF-80F8-C7F039DBD5B5}" srcId="{F62D6A56-D153-45DD-8E19-A2FF41F45CAD}" destId="{6AB83905-CBFD-418E-A783-5B9B9E952107}" srcOrd="1" destOrd="0" parTransId="{A03E8A13-405F-4559-96B9-DE2D7F066BDD}" sibTransId="{FF4FEB47-9499-4505-AF17-DCFEA8B1F1C4}"/>
    <dgm:cxn modelId="{9FDFD29F-A10B-4AD5-8455-7880006D26A1}" type="presOf" srcId="{F62D6A56-D153-45DD-8E19-A2FF41F45CAD}" destId="{654187A5-1124-44B9-B9C4-7CDA07754EA1}" srcOrd="0" destOrd="0" presId="urn:microsoft.com/office/officeart/2005/8/layout/pyramid2"/>
    <dgm:cxn modelId="{71B8276E-557A-4E55-AE9A-AEC8ABAFD010}" srcId="{F62D6A56-D153-45DD-8E19-A2FF41F45CAD}" destId="{59CC47BB-EB82-49D2-99B1-FC0A359AD46E}" srcOrd="0" destOrd="0" parTransId="{E74A40F6-9ECD-4ED0-84A3-EC333F56A6A4}" sibTransId="{3DD84254-3D59-4F7E-B08A-6BDC8F0A0B13}"/>
    <dgm:cxn modelId="{BDF71C95-B0C8-455C-94B0-D1D4ACBC8958}" srcId="{F62D6A56-D153-45DD-8E19-A2FF41F45CAD}" destId="{3CE355E5-25D8-4584-A6C8-E16C77B813CA}" srcOrd="2" destOrd="0" parTransId="{59C2D467-5351-4712-81CA-BDB44413C59E}" sibTransId="{F64144A0-BF09-4332-B607-72120BD143E4}"/>
    <dgm:cxn modelId="{6373D038-21CC-4582-AA0C-F56E36BF950D}" type="presOf" srcId="{59CC47BB-EB82-49D2-99B1-FC0A359AD46E}" destId="{4B87EFD0-13CC-4CA2-88BA-4B99A6EC8802}" srcOrd="0" destOrd="0" presId="urn:microsoft.com/office/officeart/2005/8/layout/pyramid2"/>
    <dgm:cxn modelId="{D8065824-0467-47F1-8A00-446B2A598979}" type="presOf" srcId="{6AB83905-CBFD-418E-A783-5B9B9E952107}" destId="{4459A734-2E10-4989-A952-02F73AD450FC}" srcOrd="0" destOrd="0" presId="urn:microsoft.com/office/officeart/2005/8/layout/pyramid2"/>
    <dgm:cxn modelId="{48DF2E8E-95FE-4CB9-AEC0-82DACDEE1657}" type="presOf" srcId="{3CE355E5-25D8-4584-A6C8-E16C77B813CA}" destId="{BB28068D-2F40-4BFA-985F-812393EE5E6E}" srcOrd="0" destOrd="0" presId="urn:microsoft.com/office/officeart/2005/8/layout/pyramid2"/>
    <dgm:cxn modelId="{EF241ABC-FF7D-406A-BEBC-4F9AD9FE7E38}" type="presParOf" srcId="{654187A5-1124-44B9-B9C4-7CDA07754EA1}" destId="{40C6FFA0-D9FD-4B12-90A1-9302941552FB}" srcOrd="0" destOrd="0" presId="urn:microsoft.com/office/officeart/2005/8/layout/pyramid2"/>
    <dgm:cxn modelId="{E2691B3F-1F31-47C5-A53D-E72C246C12DB}" type="presParOf" srcId="{654187A5-1124-44B9-B9C4-7CDA07754EA1}" destId="{3E8DB4D5-FA0D-4A0E-83C4-9C64BD18BBB6}" srcOrd="1" destOrd="0" presId="urn:microsoft.com/office/officeart/2005/8/layout/pyramid2"/>
    <dgm:cxn modelId="{856DCC16-34E0-4ABD-9A1C-91572931EF75}" type="presParOf" srcId="{3E8DB4D5-FA0D-4A0E-83C4-9C64BD18BBB6}" destId="{4B87EFD0-13CC-4CA2-88BA-4B99A6EC8802}" srcOrd="0" destOrd="0" presId="urn:microsoft.com/office/officeart/2005/8/layout/pyramid2"/>
    <dgm:cxn modelId="{82023B75-5B3D-4E21-AE9F-0A02568554C6}" type="presParOf" srcId="{3E8DB4D5-FA0D-4A0E-83C4-9C64BD18BBB6}" destId="{FA7C31D5-1A15-4676-9595-BCCDE93BA04E}" srcOrd="1" destOrd="0" presId="urn:microsoft.com/office/officeart/2005/8/layout/pyramid2"/>
    <dgm:cxn modelId="{2EACE8A3-F930-4381-89CD-C96F78A49130}" type="presParOf" srcId="{3E8DB4D5-FA0D-4A0E-83C4-9C64BD18BBB6}" destId="{4459A734-2E10-4989-A952-02F73AD450FC}" srcOrd="2" destOrd="0" presId="urn:microsoft.com/office/officeart/2005/8/layout/pyramid2"/>
    <dgm:cxn modelId="{2F95EAE8-2402-4B82-B9FE-5760AFCC68DE}" type="presParOf" srcId="{3E8DB4D5-FA0D-4A0E-83C4-9C64BD18BBB6}" destId="{C1392A2B-303B-494D-B1E1-21F1FCFF24D9}" srcOrd="3" destOrd="0" presId="urn:microsoft.com/office/officeart/2005/8/layout/pyramid2"/>
    <dgm:cxn modelId="{4C107772-18C5-4D69-8F70-504BA4D5FC07}" type="presParOf" srcId="{3E8DB4D5-FA0D-4A0E-83C4-9C64BD18BBB6}" destId="{BB28068D-2F40-4BFA-985F-812393EE5E6E}" srcOrd="4" destOrd="0" presId="urn:microsoft.com/office/officeart/2005/8/layout/pyramid2"/>
    <dgm:cxn modelId="{6D25D9AF-AC16-42A6-BBAA-26A4C41F6319}" type="presParOf" srcId="{3E8DB4D5-FA0D-4A0E-83C4-9C64BD18BBB6}" destId="{E6B0017D-220B-48DD-A3DD-29ADDFFA10EB}" srcOrd="5" destOrd="0" presId="urn:microsoft.com/office/officeart/2005/8/layout/pyramid2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C6FFA0-D9FD-4B12-90A1-9302941552FB}">
      <dsp:nvSpPr>
        <dsp:cNvPr id="0" name=""/>
        <dsp:cNvSpPr/>
      </dsp:nvSpPr>
      <dsp:spPr>
        <a:xfrm>
          <a:off x="1155794" y="0"/>
          <a:ext cx="7720686" cy="61206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7EFD0-13CC-4CA2-88BA-4B99A6EC8802}">
      <dsp:nvSpPr>
        <dsp:cNvPr id="0" name=""/>
        <dsp:cNvSpPr/>
      </dsp:nvSpPr>
      <dsp:spPr>
        <a:xfrm>
          <a:off x="2655296" y="918287"/>
          <a:ext cx="3833388" cy="1448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/>
            <a:t>Трабекулярная контузия</a:t>
          </a:r>
          <a:endParaRPr lang="ru-RU" sz="3600" kern="1200" dirty="0"/>
        </a:p>
      </dsp:txBody>
      <dsp:txXfrm>
        <a:off x="2655296" y="918287"/>
        <a:ext cx="3833388" cy="1448879"/>
      </dsp:txXfrm>
    </dsp:sp>
    <dsp:sp modelId="{4459A734-2E10-4989-A952-02F73AD450FC}">
      <dsp:nvSpPr>
        <dsp:cNvPr id="0" name=""/>
        <dsp:cNvSpPr/>
      </dsp:nvSpPr>
      <dsp:spPr>
        <a:xfrm>
          <a:off x="1931996" y="2624502"/>
          <a:ext cx="5279989" cy="1448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/>
            <a:t>Трабекулярный перелом</a:t>
          </a:r>
          <a:endParaRPr lang="ru-RU" sz="3600" kern="1200" dirty="0"/>
        </a:p>
      </dsp:txBody>
      <dsp:txXfrm>
        <a:off x="1931996" y="2624502"/>
        <a:ext cx="5279989" cy="1448879"/>
      </dsp:txXfrm>
    </dsp:sp>
    <dsp:sp modelId="{BB28068D-2F40-4BFA-985F-812393EE5E6E}">
      <dsp:nvSpPr>
        <dsp:cNvPr id="0" name=""/>
        <dsp:cNvSpPr/>
      </dsp:nvSpPr>
      <dsp:spPr>
        <a:xfrm>
          <a:off x="1027517" y="4330717"/>
          <a:ext cx="7088947" cy="14488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/>
            <a:t>Кортикальный перелом</a:t>
          </a:r>
          <a:endParaRPr lang="ru-RU" sz="3600" kern="1200" dirty="0"/>
        </a:p>
      </dsp:txBody>
      <dsp:txXfrm>
        <a:off x="1027517" y="4330717"/>
        <a:ext cx="7088947" cy="1448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6FD4E-BDE5-4967-88D0-BC34EAEC6759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4F8EE-CD33-47A6-A079-EBA91A8845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F8EE-CD33-47A6-A079-EBA91A8845A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ru-RU" baseline="0" dirty="0"/>
              <a:t>Структура кости и классификация повреждений, дополнительная классификация по характеру воздействия (стресс, </a:t>
            </a:r>
            <a:r>
              <a:rPr lang="ru-RU" baseline="0" dirty="0" err="1"/>
              <a:t>недостаточностный</a:t>
            </a:r>
            <a:r>
              <a:rPr lang="ru-RU" baseline="0" dirty="0"/>
              <a:t>, компрессионный, импрессионный)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/>
              <a:t>Классический</a:t>
            </a:r>
            <a:r>
              <a:rPr lang="ru-RU" baseline="0" dirty="0"/>
              <a:t> подход к диагностике: ограниченные возможности рентгена и компьютерной томографии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/>
              <a:t>Возможности и преимущества МРТ</a:t>
            </a:r>
            <a:endParaRPr lang="en-US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/>
              <a:t>Высокие возможности определения мягкотканных сопутствующих повреждений (разрывы сухожилий и связок, массивные гематомы при повреждении внутрикостных сосудов)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/>
              <a:t>Перспектива исследования консолидации</a:t>
            </a:r>
          </a:p>
          <a:p>
            <a:pPr marL="228600" indent="-228600">
              <a:buAutoNum type="arabicParenR"/>
            </a:pPr>
            <a:endParaRPr lang="ru-RU" baseline="0" dirty="0"/>
          </a:p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F8EE-CD33-47A6-A079-EBA91A8845A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кости:</a:t>
            </a:r>
          </a:p>
          <a:p>
            <a:r>
              <a:rPr lang="ru-RU" dirty="0"/>
              <a:t>Кортикальная пластина – механическая основа кости, составляет основное механическое сопротивление</a:t>
            </a:r>
          </a:p>
          <a:p>
            <a:r>
              <a:rPr lang="ru-RU" dirty="0"/>
              <a:t>Трабекулярное вещество – ,</a:t>
            </a:r>
            <a:r>
              <a:rPr lang="ru-RU" baseline="0" dirty="0"/>
              <a:t> костная губка, </a:t>
            </a:r>
            <a:r>
              <a:rPr lang="ru-RU" dirty="0"/>
              <a:t>костные трабекулы, </a:t>
            </a:r>
            <a:r>
              <a:rPr lang="ru-RU" baseline="0" dirty="0"/>
              <a:t>между которыми хранится кроветворная ткань вперемежку с жировой стромой – костный мозг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F8EE-CD33-47A6-A079-EBA91A8845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Нормально изображение кости по МРТ: надкостница, кортикальный слой и </a:t>
            </a:r>
            <a:r>
              <a:rPr lang="ru-RU" dirty="0" err="1"/>
              <a:t>трабекулярное</a:t>
            </a:r>
            <a:r>
              <a:rPr lang="ru-RU" dirty="0"/>
              <a:t> вещество</a:t>
            </a:r>
          </a:p>
          <a:p>
            <a:r>
              <a:rPr lang="ru-RU" dirty="0"/>
              <a:t>Стандартные программы, необходимые для выявления изменений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4F8EE-CD33-47A6-A079-EBA91A8845A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459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Классификация </a:t>
            </a:r>
            <a:r>
              <a:rPr lang="ru-RU" dirty="0" err="1"/>
              <a:t>поверждений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F8EE-CD33-47A6-A079-EBA91A8845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4F8EE-CD33-47A6-A079-EBA91A8845A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87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ru-RU" dirty="0" err="1"/>
              <a:t>МР-диагностика</a:t>
            </a:r>
            <a:r>
              <a:rPr lang="ru-RU" dirty="0"/>
              <a:t> повреждений костной ткани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Федотов Иван Андреевич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DE848A-0421-4F98-A778-02041A1249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39" t="7046" r="23153" b="11342"/>
          <a:stretch/>
        </p:blipFill>
        <p:spPr>
          <a:xfrm>
            <a:off x="0" y="164333"/>
            <a:ext cx="3264666" cy="65293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6E5600-A4D7-4504-9ECF-3E6DE3CAE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87" t="7324" r="23153" b="11620"/>
          <a:stretch/>
        </p:blipFill>
        <p:spPr>
          <a:xfrm>
            <a:off x="3264666" y="164333"/>
            <a:ext cx="3114094" cy="6529331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рн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5CD024A7-74A4-45C1-A6B2-481BDF29E8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38" t="9308" r="29126" b="9080"/>
          <a:stretch/>
        </p:blipFill>
        <p:spPr>
          <a:xfrm>
            <a:off x="6378760" y="164333"/>
            <a:ext cx="2765241" cy="6529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1B56BA-8971-4408-96C6-F72423D14431}"/>
              </a:ext>
            </a:extLst>
          </p:cNvPr>
          <p:cNvSpPr txBox="1"/>
          <p:nvPr/>
        </p:nvSpPr>
        <p:spPr>
          <a:xfrm>
            <a:off x="0" y="60212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4 года, активный д</a:t>
            </a:r>
            <a:r>
              <a:rPr lang="ru-RU" sz="2000" dirty="0"/>
              <a:t>осу</a:t>
            </a:r>
            <a:r>
              <a:rPr lang="ru-RU" sz="2000" dirty="0">
                <a:solidFill>
                  <a:schemeClr val="bg1"/>
                </a:solidFill>
              </a:rPr>
              <a:t>г: трабекулярная контузия </a:t>
            </a:r>
            <a:r>
              <a:rPr lang="ru-RU" sz="2000" dirty="0"/>
              <a:t>тел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Th5, Th6, Th8, Th9. </a:t>
            </a:r>
            <a:r>
              <a:rPr lang="ru-RU" sz="2000" dirty="0">
                <a:solidFill>
                  <a:schemeClr val="bg1"/>
                </a:solidFill>
              </a:rPr>
              <a:t>Конфигурация поз</a:t>
            </a:r>
            <a:r>
              <a:rPr lang="ru-RU" sz="2000" dirty="0"/>
              <a:t>вон</a:t>
            </a:r>
            <a:r>
              <a:rPr lang="ru-RU" sz="2000" dirty="0">
                <a:solidFill>
                  <a:schemeClr val="bg1"/>
                </a:solidFill>
              </a:rPr>
              <a:t>ков не изменена, линий </a:t>
            </a:r>
            <a:r>
              <a:rPr lang="ru-RU" sz="2000" dirty="0"/>
              <a:t>пер</a:t>
            </a:r>
            <a:r>
              <a:rPr lang="ru-RU" sz="2000" dirty="0">
                <a:solidFill>
                  <a:schemeClr val="bg1"/>
                </a:solidFill>
              </a:rPr>
              <a:t>еломов нет</a:t>
            </a:r>
          </a:p>
        </p:txBody>
      </p:sp>
    </p:spTree>
    <p:extLst>
      <p:ext uri="{BB962C8B-B14F-4D97-AF65-F5344CB8AC3E}">
        <p14:creationId xmlns:p14="http://schemas.microsoft.com/office/powerpoint/2010/main" xmlns="" val="20264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lvl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b="1" dirty="0">
                <a:solidFill>
                  <a:srgbClr val="C00000"/>
                </a:solidFill>
              </a:rPr>
              <a:t>Трабекулярный перелом: </a:t>
            </a:r>
          </a:p>
          <a:p>
            <a:pPr lvl="1">
              <a:buFont typeface="Wingdings" pitchFamily="2" charset="2"/>
              <a:buChar char="q"/>
            </a:pPr>
            <a:r>
              <a:rPr lang="ru-RU" dirty="0"/>
              <a:t>макроскопически - на фоне трабекулярного отека определяется линия перелома через трабекулярное вещество, не распространяется на кортикальные пластины</a:t>
            </a:r>
          </a:p>
          <a:p>
            <a:pPr lvl="1">
              <a:buFont typeface="Wingdings" pitchFamily="2" charset="2"/>
              <a:buChar char="q"/>
            </a:pPr>
            <a:r>
              <a:rPr lang="ru-RU" dirty="0"/>
              <a:t>микроскопически – массивное повреждение костных трабекул в единой плоскости</a:t>
            </a:r>
          </a:p>
          <a:p>
            <a:pPr lvl="1">
              <a:buFont typeface="Wingdings" pitchFamily="2" charset="2"/>
              <a:buChar char="q"/>
            </a:pPr>
            <a:r>
              <a:rPr lang="ru-RU" dirty="0"/>
              <a:t>конфигурация кости не изменена – рентгенонегативный (в том кислее и по МСКТ)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BA9AEC-089D-4B8E-A1E1-2DEEDB222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50" t="5001" b="11259"/>
          <a:stretch/>
        </p:blipFill>
        <p:spPr>
          <a:xfrm>
            <a:off x="0" y="412975"/>
            <a:ext cx="4536504" cy="5777716"/>
          </a:xfrm>
          <a:prstGeom prst="rect">
            <a:avLst/>
          </a:prstGeom>
        </p:spPr>
      </p:pic>
      <p:pic>
        <p:nvPicPr>
          <p:cNvPr id="7" name="Рисунок 6" descr="Изображение выглядит как животное, черн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6063394-3C08-4B14-8DFD-68A04F2B1E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8" t="5613" b="14206"/>
          <a:stretch/>
        </p:blipFill>
        <p:spPr>
          <a:xfrm>
            <a:off x="4529713" y="412975"/>
            <a:ext cx="4614287" cy="5777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2E26ED-5E10-4092-965B-254D97AE9108}"/>
              </a:ext>
            </a:extLst>
          </p:cNvPr>
          <p:cNvSpPr txBox="1"/>
          <p:nvPr/>
        </p:nvSpPr>
        <p:spPr>
          <a:xfrm>
            <a:off x="0" y="55172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45 лет, любительские танцы: трабекулярный перелом проксимального эпифиза малоберцовой кости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837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7E69961-1F16-4905-80D0-B743164830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3" t="9264" r="13632" b="14360"/>
          <a:stretch/>
        </p:blipFill>
        <p:spPr>
          <a:xfrm>
            <a:off x="0" y="692695"/>
            <a:ext cx="4438357" cy="510172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ни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D38238BA-5108-48D6-AC03-07A6A74572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19" t="8859" r="11836" b="14766"/>
          <a:stretch/>
        </p:blipFill>
        <p:spPr>
          <a:xfrm>
            <a:off x="4438357" y="692695"/>
            <a:ext cx="4705643" cy="5101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677E2B-5098-42AF-A2D2-5FD516253739}"/>
              </a:ext>
            </a:extLst>
          </p:cNvPr>
          <p:cNvSpPr txBox="1"/>
          <p:nvPr/>
        </p:nvSpPr>
        <p:spPr>
          <a:xfrm>
            <a:off x="0" y="5013176"/>
            <a:ext cx="917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35 лет, </a:t>
            </a:r>
            <a:r>
              <a:rPr lang="ru-RU" dirty="0"/>
              <a:t>фут</a:t>
            </a:r>
            <a:r>
              <a:rPr lang="ru-RU" dirty="0">
                <a:solidFill>
                  <a:schemeClr val="bg1"/>
                </a:solidFill>
              </a:rPr>
              <a:t>бол: трабекуля</a:t>
            </a:r>
            <a:r>
              <a:rPr lang="ru-RU" dirty="0"/>
              <a:t>рный</a:t>
            </a:r>
            <a:r>
              <a:rPr lang="ru-RU" dirty="0">
                <a:solidFill>
                  <a:schemeClr val="bg1"/>
                </a:solidFill>
              </a:rPr>
              <a:t> перелом задних отделов крыши таранной кости</a:t>
            </a:r>
          </a:p>
          <a:p>
            <a:r>
              <a:rPr lang="ru-RU" dirty="0">
                <a:solidFill>
                  <a:schemeClr val="bg1"/>
                </a:solidFill>
              </a:rPr>
              <a:t>Конфигурация кости не изменена </a:t>
            </a:r>
          </a:p>
        </p:txBody>
      </p:sp>
    </p:spTree>
    <p:extLst>
      <p:ext uri="{BB962C8B-B14F-4D97-AF65-F5344CB8AC3E}">
        <p14:creationId xmlns:p14="http://schemas.microsoft.com/office/powerpoint/2010/main" xmlns="" val="37864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абекулярный перелом.jfif">
            <a:extLst>
              <a:ext uri="{FF2B5EF4-FFF2-40B4-BE49-F238E27FC236}">
                <a16:creationId xmlns:a16="http://schemas.microsoft.com/office/drawing/2014/main" xmlns="" id="{D4223262-DAE5-42BD-B770-CE24A770358D}"/>
              </a:ext>
            </a:extLst>
          </p:cNvPr>
          <p:cNvPicPr/>
          <p:nvPr/>
        </p:nvPicPr>
        <p:blipFill>
          <a:blip r:embed="rId2" cstate="print"/>
          <a:srcRect l="15999" t="17417" r="14919" b="11155"/>
          <a:stretch>
            <a:fillRect/>
          </a:stretch>
        </p:blipFill>
        <p:spPr>
          <a:xfrm>
            <a:off x="0" y="692696"/>
            <a:ext cx="9144000" cy="5074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850789-2141-40D7-A43C-3A8DC30E8037}"/>
              </a:ext>
            </a:extLst>
          </p:cNvPr>
          <p:cNvSpPr txBox="1"/>
          <p:nvPr/>
        </p:nvSpPr>
        <p:spPr>
          <a:xfrm>
            <a:off x="0" y="6982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27 лет, бокс: трабекулярный перелом проксимальной гол</a:t>
            </a:r>
            <a:r>
              <a:rPr lang="ru-RU" dirty="0"/>
              <a:t>о</a:t>
            </a:r>
            <a:r>
              <a:rPr lang="ru-RU" dirty="0">
                <a:solidFill>
                  <a:schemeClr val="bg1"/>
                </a:solidFill>
              </a:rPr>
              <a:t>вки лучевой кости</a:t>
            </a:r>
          </a:p>
          <a:p>
            <a:r>
              <a:rPr lang="ru-RU" dirty="0">
                <a:solidFill>
                  <a:schemeClr val="bg1"/>
                </a:solidFill>
              </a:rPr>
              <a:t>Конфигурация кости не изменена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31823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абекулярный позвонок1.jpeg"/>
          <p:cNvPicPr>
            <a:picLocks noChangeAspect="1"/>
          </p:cNvPicPr>
          <p:nvPr/>
        </p:nvPicPr>
        <p:blipFill>
          <a:blip r:embed="rId2" cstate="print"/>
          <a:srcRect l="9255" t="24125" b="23000"/>
          <a:stretch>
            <a:fillRect/>
          </a:stretch>
        </p:blipFill>
        <p:spPr>
          <a:xfrm rot="16200000">
            <a:off x="-1431033" y="1431031"/>
            <a:ext cx="6858002" cy="3995936"/>
          </a:xfrm>
          <a:prstGeom prst="rect">
            <a:avLst/>
          </a:prstGeom>
        </p:spPr>
      </p:pic>
      <p:pic>
        <p:nvPicPr>
          <p:cNvPr id="6" name="Рисунок 5" descr="Трабекулярный позвонок2.jpeg"/>
          <p:cNvPicPr>
            <a:picLocks noChangeAspect="1"/>
          </p:cNvPicPr>
          <p:nvPr/>
        </p:nvPicPr>
        <p:blipFill>
          <a:blip r:embed="rId3" cstate="print"/>
          <a:srcRect l="45570" t="16040" r="2751" b="14563"/>
          <a:stretch>
            <a:fillRect/>
          </a:stretch>
        </p:blipFill>
        <p:spPr>
          <a:xfrm rot="16200000">
            <a:off x="4661756" y="-665820"/>
            <a:ext cx="3816424" cy="5148064"/>
          </a:xfrm>
          <a:prstGeom prst="rect">
            <a:avLst/>
          </a:prstGeom>
        </p:spPr>
      </p:pic>
      <p:pic>
        <p:nvPicPr>
          <p:cNvPr id="7" name="Рисунок 6" descr="Трабекулярный позвонок1.jpeg"/>
          <p:cNvPicPr>
            <a:picLocks noChangeAspect="1"/>
          </p:cNvPicPr>
          <p:nvPr/>
        </p:nvPicPr>
        <p:blipFill>
          <a:blip r:embed="rId2" cstate="print"/>
          <a:srcRect l="78516" t="36684" r="1474" b="29750"/>
          <a:stretch>
            <a:fillRect/>
          </a:stretch>
        </p:blipFill>
        <p:spPr>
          <a:xfrm rot="16200000">
            <a:off x="5035489" y="2749488"/>
            <a:ext cx="3068960" cy="5148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36 лет, </a:t>
            </a:r>
            <a:r>
              <a:rPr lang="ru-RU" b="1" dirty="0" smtClean="0"/>
              <a:t>прыжки с парашютом: </a:t>
            </a:r>
            <a:r>
              <a:rPr lang="ru-RU" b="1" dirty="0" smtClean="0">
                <a:solidFill>
                  <a:schemeClr val="bg1"/>
                </a:solidFill>
              </a:rPr>
              <a:t>трабекулярный перелом тел </a:t>
            </a:r>
            <a:r>
              <a:rPr lang="en-US" b="1" dirty="0" smtClean="0">
                <a:solidFill>
                  <a:schemeClr val="bg1"/>
                </a:solidFill>
              </a:rPr>
              <a:t>Th12, L1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dirty="0">
                <a:solidFill>
                  <a:srgbClr val="002060"/>
                </a:solidFill>
              </a:rPr>
              <a:t>Кортикальный перелом: </a:t>
            </a:r>
          </a:p>
          <a:p>
            <a:pPr lvl="1">
              <a:buFont typeface="Wingdings" pitchFamily="2" charset="2"/>
              <a:buChar char="q"/>
            </a:pPr>
            <a:r>
              <a:rPr lang="ru-RU" dirty="0"/>
              <a:t>макроскопически - дефект кости распространяется на кортикальную пластину и трабекулярное вещество, возможна деформация кости и смещение фрагментов</a:t>
            </a:r>
          </a:p>
          <a:p>
            <a:pPr lvl="1">
              <a:buFont typeface="Wingdings" pitchFamily="2" charset="2"/>
              <a:buChar char="q"/>
            </a:pPr>
            <a:r>
              <a:rPr lang="ru-RU" dirty="0"/>
              <a:t>микроскопически – массивное повреждение компактного вещества и костных трабекул в единой плоскости</a:t>
            </a:r>
          </a:p>
          <a:p>
            <a:pPr lvl="1">
              <a:buFont typeface="Wingdings" pitchFamily="2" charset="2"/>
              <a:buChar char="q"/>
            </a:pPr>
            <a:r>
              <a:rPr lang="ru-RU" dirty="0"/>
              <a:t>единственный </a:t>
            </a:r>
            <a:r>
              <a:rPr lang="ru-RU" dirty="0" err="1"/>
              <a:t>рентгенопозитивный</a:t>
            </a:r>
            <a:r>
              <a:rPr lang="ru-RU" dirty="0"/>
              <a:t> тип повреждения кости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22F8A3-FF35-487B-86BA-463D0B895A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6" t="8657" r="20469" b="14563"/>
          <a:stretch/>
        </p:blipFill>
        <p:spPr>
          <a:xfrm>
            <a:off x="-8540" y="836712"/>
            <a:ext cx="4316423" cy="49272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E4A6027-39B5-4730-BBE1-3444ECA654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03" t="8859" r="13793" b="14361"/>
          <a:stretch/>
        </p:blipFill>
        <p:spPr>
          <a:xfrm>
            <a:off x="4307884" y="836712"/>
            <a:ext cx="4832527" cy="4927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02A401-B58A-4189-8F7E-6EADEC5F9302}"/>
              </a:ext>
            </a:extLst>
          </p:cNvPr>
          <p:cNvSpPr txBox="1"/>
          <p:nvPr/>
        </p:nvSpPr>
        <p:spPr>
          <a:xfrm>
            <a:off x="8540" y="5117663"/>
            <a:ext cx="914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35 лет, профессиональный хоккей: </a:t>
            </a:r>
            <a:r>
              <a:rPr lang="ru-RU" dirty="0" err="1">
                <a:solidFill>
                  <a:schemeClr val="bg1"/>
                </a:solidFill>
              </a:rPr>
              <a:t>оскольчатый</a:t>
            </a:r>
            <a:r>
              <a:rPr lang="ru-RU" dirty="0">
                <a:solidFill>
                  <a:schemeClr val="bg1"/>
                </a:solidFill>
              </a:rPr>
              <a:t> пер</a:t>
            </a:r>
            <a:r>
              <a:rPr lang="ru-RU" dirty="0"/>
              <a:t>елом дистальной трети диафиза</a:t>
            </a:r>
            <a:r>
              <a:rPr lang="ru-RU" dirty="0">
                <a:solidFill>
                  <a:schemeClr val="bg1"/>
                </a:solidFill>
              </a:rPr>
              <a:t> малоберцовой кости после прямого удара шайбой </a:t>
            </a:r>
          </a:p>
        </p:txBody>
      </p:sp>
    </p:spTree>
    <p:extLst>
      <p:ext uri="{BB962C8B-B14F-4D97-AF65-F5344CB8AC3E}">
        <p14:creationId xmlns:p14="http://schemas.microsoft.com/office/powerpoint/2010/main" xmlns="" val="7659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ниг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6A5B348-87A1-49F3-B18F-76A23A7213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1" t="38390" r="31616" b="14360"/>
          <a:stretch/>
        </p:blipFill>
        <p:spPr>
          <a:xfrm>
            <a:off x="4717019" y="1268760"/>
            <a:ext cx="4427984" cy="41675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2C9AD8C-B9CE-4D87-A25A-23E7507643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4" t="15082" r="13321" b="15840"/>
          <a:stretch/>
        </p:blipFill>
        <p:spPr>
          <a:xfrm>
            <a:off x="0" y="1268760"/>
            <a:ext cx="4783849" cy="4167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E3DCCD-6F52-40F8-BC3F-37D27BD23BB5}"/>
              </a:ext>
            </a:extLst>
          </p:cNvPr>
          <p:cNvSpPr txBox="1"/>
          <p:nvPr/>
        </p:nvSpPr>
        <p:spPr>
          <a:xfrm>
            <a:off x="0" y="128705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50 лет, велосипед: перелом основания пятой плюсневой кости после падения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9133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нига,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982C9FD3-3CCA-47A7-8319-F7136CF3DC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6" t="7251" r="24126" b="9500"/>
          <a:stretch/>
        </p:blipFill>
        <p:spPr>
          <a:xfrm>
            <a:off x="1" y="404664"/>
            <a:ext cx="4966634" cy="5885761"/>
          </a:xfrm>
          <a:prstGeom prst="rect">
            <a:avLst/>
          </a:prstGeom>
        </p:spPr>
      </p:pic>
      <p:pic>
        <p:nvPicPr>
          <p:cNvPr id="7" name="Рисунок 6" descr="Изображение выглядит как животное, беспозвоночно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EEEE1CC-E1AD-4131-AFB2-1954C0D569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7" t="6327" r="33345" b="8839"/>
          <a:stretch/>
        </p:blipFill>
        <p:spPr>
          <a:xfrm>
            <a:off x="4898065" y="404664"/>
            <a:ext cx="4245935" cy="5885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C8962B-FCC0-41CD-B901-571DC01039D3}"/>
              </a:ext>
            </a:extLst>
          </p:cNvPr>
          <p:cNvSpPr txBox="1"/>
          <p:nvPr/>
        </p:nvSpPr>
        <p:spPr>
          <a:xfrm>
            <a:off x="107504" y="56757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29 лет, профессиональный футбол: краевой перелом основания первой плюсневой кости с импрессией фрагмента </a:t>
            </a:r>
          </a:p>
        </p:txBody>
      </p:sp>
    </p:spTree>
    <p:extLst>
      <p:ext uri="{BB962C8B-B14F-4D97-AF65-F5344CB8AC3E}">
        <p14:creationId xmlns:p14="http://schemas.microsoft.com/office/powerpoint/2010/main" xmlns="" val="20507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Основная роль</a:t>
            </a:r>
            <a:r>
              <a:rPr lang="ru-RU" dirty="0"/>
              <a:t> в диагностике повреждений костей отведена </a:t>
            </a:r>
            <a:r>
              <a:rPr lang="ru-RU" dirty="0">
                <a:solidFill>
                  <a:srgbClr val="C00000"/>
                </a:solidFill>
              </a:rPr>
              <a:t>рентгеновским методам</a:t>
            </a:r>
            <a:r>
              <a:rPr lang="ru-RU" dirty="0"/>
              <a:t> исследования</a:t>
            </a:r>
          </a:p>
          <a:p>
            <a:endParaRPr lang="ru-RU" dirty="0"/>
          </a:p>
          <a:p>
            <a:r>
              <a:rPr lang="ru-RU" dirty="0"/>
              <a:t>Большинство клинических специалистов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убеждены</a:t>
            </a:r>
            <a:r>
              <a:rPr lang="ru-RU" dirty="0"/>
              <a:t> в том, что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МРТ обладает низкой диагностической ценностью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/>
              <a:t>при исследовании костной ткани (</a:t>
            </a:r>
            <a:r>
              <a:rPr lang="en-US" dirty="0"/>
              <a:t>“</a:t>
            </a:r>
            <a:r>
              <a:rPr lang="ru-RU" dirty="0"/>
              <a:t>МРТ не видит костей</a:t>
            </a:r>
            <a:r>
              <a:rPr lang="en-US" dirty="0"/>
              <a:t>”</a:t>
            </a:r>
            <a:r>
              <a:rPr lang="ru-RU" dirty="0"/>
              <a:t>) </a:t>
            </a:r>
          </a:p>
          <a:p>
            <a:endParaRPr lang="ru-RU" dirty="0"/>
          </a:p>
          <a:p>
            <a:r>
              <a:rPr lang="ru-RU" dirty="0"/>
              <a:t>Но практический опыт открывает удивительные факты, а вместе с тем, - и горизонты исследований: </a:t>
            </a:r>
            <a:r>
              <a:rPr lang="ru-RU" dirty="0">
                <a:solidFill>
                  <a:srgbClr val="FF0000"/>
                </a:solidFill>
              </a:rPr>
              <a:t>МРТ гораздо чувствительней и специфичней</a:t>
            </a:r>
            <a:r>
              <a:rPr lang="ru-RU" dirty="0"/>
              <a:t> рентгенологических методов </a:t>
            </a:r>
            <a:r>
              <a:rPr lang="ru-RU" dirty="0">
                <a:solidFill>
                  <a:srgbClr val="FF0000"/>
                </a:solidFill>
              </a:rPr>
              <a:t>при оценке костных повреждений</a:t>
            </a:r>
          </a:p>
          <a:p>
            <a:endParaRPr lang="ru-RU" dirty="0"/>
          </a:p>
          <a:p>
            <a:r>
              <a:rPr lang="ru-RU" dirty="0"/>
              <a:t>Кроме того,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МРТ позволяет определить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рентгенонегативные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изменения</a:t>
            </a:r>
            <a:r>
              <a:rPr lang="ru-RU" dirty="0"/>
              <a:t>, которые составляют б</a:t>
            </a:r>
            <a:r>
              <a:rPr lang="en-US" dirty="0"/>
              <a:t>ó</a:t>
            </a:r>
            <a:r>
              <a:rPr lang="ru-RU" dirty="0" err="1"/>
              <a:t>льшую</a:t>
            </a:r>
            <a:r>
              <a:rPr lang="ru-RU" dirty="0"/>
              <a:t> часть  повреждения костей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2800" dirty="0"/>
              <a:t>Помимо определения непосредственной морфологической картины костного перелома, МРТ позволяет с высокой вероятностью предположить </a:t>
            </a:r>
            <a:r>
              <a:rPr lang="ru-RU" sz="2800" dirty="0">
                <a:solidFill>
                  <a:srgbClr val="C00000"/>
                </a:solidFill>
              </a:rPr>
              <a:t>клинический тип </a:t>
            </a:r>
          </a:p>
          <a:p>
            <a:endParaRPr lang="ru-RU" sz="2000" dirty="0"/>
          </a:p>
          <a:p>
            <a:endParaRPr lang="ru-RU" sz="2000" dirty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Стресс-повреждения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Импрессионные повреждения</a:t>
            </a:r>
          </a:p>
          <a:p>
            <a:pPr algn="ctr"/>
            <a:r>
              <a:rPr lang="ru-RU" b="1" dirty="0" err="1"/>
              <a:t>Авульсионные</a:t>
            </a:r>
            <a:r>
              <a:rPr lang="ru-RU" b="1" dirty="0"/>
              <a:t> повреждения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Повреждения зон роста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sz="2800" b="1" dirty="0"/>
          </a:p>
          <a:p>
            <a:pPr>
              <a:buNone/>
            </a:pPr>
            <a:endParaRPr lang="ru-RU" sz="2800" b="1" dirty="0"/>
          </a:p>
          <a:p>
            <a:pPr>
              <a:buNone/>
            </a:pPr>
            <a:r>
              <a:rPr lang="ru-RU" sz="2800" b="1" dirty="0"/>
              <a:t>Стресс-повреждения</a:t>
            </a:r>
            <a:r>
              <a:rPr lang="ru-RU" sz="2800" dirty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ru-RU" b="1" dirty="0">
                <a:solidFill>
                  <a:srgbClr val="FF0000"/>
                </a:solidFill>
              </a:rPr>
              <a:t>перегрузочное стресс-повреждение (</a:t>
            </a:r>
            <a:r>
              <a:rPr lang="ru-RU" b="1" dirty="0" err="1">
                <a:solidFill>
                  <a:srgbClr val="FF0000"/>
                </a:solidFill>
              </a:rPr>
              <a:t>тензионное</a:t>
            </a:r>
            <a:r>
              <a:rPr lang="ru-RU" b="1" dirty="0">
                <a:solidFill>
                  <a:srgbClr val="FF0000"/>
                </a:solidFill>
              </a:rPr>
              <a:t> и компрессионное)</a:t>
            </a:r>
            <a:r>
              <a:rPr lang="ru-RU" b="1" dirty="0"/>
              <a:t> </a:t>
            </a:r>
            <a:r>
              <a:rPr lang="ru-RU" dirty="0"/>
              <a:t>– патологически длительная и интенсивная нагрузка на нормальную кость</a:t>
            </a:r>
            <a:endParaRPr lang="ru-RU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стресс-повреждение по типу недостаточности костной ткани </a:t>
            </a:r>
            <a:r>
              <a:rPr lang="ru-RU" dirty="0"/>
              <a:t>- нормальная нагрузка на диффузно ослабленную кость (в основном </a:t>
            </a:r>
            <a:r>
              <a:rPr lang="ru-RU" dirty="0" err="1"/>
              <a:t>остеопорозом</a:t>
            </a:r>
            <a:r>
              <a:rPr lang="ru-RU" dirty="0"/>
              <a:t>), не стоит путать с патологическим переломом – повреждением на фоне фокальной патологии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76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нутренний, бутыл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38E4CF6-A95E-4EC6-98BA-B3F194C48D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7" t="8657" r="17515" b="10133"/>
          <a:stretch/>
        </p:blipFill>
        <p:spPr>
          <a:xfrm>
            <a:off x="0" y="836712"/>
            <a:ext cx="4572000" cy="502919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ниг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4C96ECB-7576-4C56-AB43-1A1AFE48C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8" t="8657" r="17517" b="10133"/>
          <a:stretch/>
        </p:blipFill>
        <p:spPr>
          <a:xfrm>
            <a:off x="4505942" y="836711"/>
            <a:ext cx="4644008" cy="5029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7BD706-1CD7-44BD-9DBE-8B10869537B4}"/>
              </a:ext>
            </a:extLst>
          </p:cNvPr>
          <p:cNvSpPr txBox="1"/>
          <p:nvPr/>
        </p:nvSpPr>
        <p:spPr>
          <a:xfrm>
            <a:off x="0" y="83671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31 год, </a:t>
            </a:r>
            <a:r>
              <a:rPr lang="ru-RU" dirty="0" err="1">
                <a:solidFill>
                  <a:schemeClr val="bg1"/>
                </a:solidFill>
              </a:rPr>
              <a:t>марафонный</a:t>
            </a:r>
            <a:r>
              <a:rPr lang="ru-RU" dirty="0">
                <a:solidFill>
                  <a:schemeClr val="bg1"/>
                </a:solidFill>
              </a:rPr>
              <a:t> бег: трабекулярный отек по периферии пластинки </a:t>
            </a:r>
            <a:r>
              <a:rPr lang="ru-RU" dirty="0" err="1">
                <a:solidFill>
                  <a:schemeClr val="bg1"/>
                </a:solidFill>
              </a:rPr>
              <a:t>физиса</a:t>
            </a:r>
            <a:r>
              <a:rPr lang="ru-RU" dirty="0">
                <a:solidFill>
                  <a:schemeClr val="bg1"/>
                </a:solidFill>
              </a:rPr>
              <a:t> на 2ые сутки после длительной беговой нагрузки</a:t>
            </a:r>
          </a:p>
        </p:txBody>
      </p:sp>
    </p:spTree>
    <p:extLst>
      <p:ext uri="{BB962C8B-B14F-4D97-AF65-F5344CB8AC3E}">
        <p14:creationId xmlns:p14="http://schemas.microsoft.com/office/powerpoint/2010/main" xmlns="" val="10365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C8DDE2-E01D-4492-88E5-1C1423DF79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0" t="5376" r="18500" b="10703"/>
          <a:stretch/>
        </p:blipFill>
        <p:spPr>
          <a:xfrm>
            <a:off x="0" y="431780"/>
            <a:ext cx="4499991" cy="5994440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ид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3F03751-63DC-4DAF-B9A5-CCF0395CF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7" t="8150" r="20350" b="10851"/>
          <a:stretch/>
        </p:blipFill>
        <p:spPr>
          <a:xfrm>
            <a:off x="4457038" y="431780"/>
            <a:ext cx="4686962" cy="5994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7F70A2-C878-4398-9187-C933FF56EF85}"/>
              </a:ext>
            </a:extLst>
          </p:cNvPr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27 лет, артистка балета: медиальный </a:t>
            </a:r>
            <a:r>
              <a:rPr lang="ru-RU" dirty="0" err="1">
                <a:solidFill>
                  <a:schemeClr val="bg1"/>
                </a:solidFill>
              </a:rPr>
              <a:t>тибиальный</a:t>
            </a:r>
            <a:r>
              <a:rPr lang="ru-RU" dirty="0">
                <a:solidFill>
                  <a:schemeClr val="bg1"/>
                </a:solidFill>
              </a:rPr>
              <a:t> стресс синдром 2 степени по </a:t>
            </a:r>
            <a:r>
              <a:rPr lang="en-US" dirty="0" err="1">
                <a:solidFill>
                  <a:schemeClr val="bg1"/>
                </a:solidFill>
              </a:rPr>
              <a:t>Fredericson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2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E6B8F6-C0D0-437D-A1F6-F620B4D6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51" t="5001" r="24125" b="10625"/>
          <a:stretch/>
        </p:blipFill>
        <p:spPr>
          <a:xfrm>
            <a:off x="0" y="366506"/>
            <a:ext cx="3688206" cy="566974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0CB897B-1AAD-4976-9D13-E229C061A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7" t="8706" r="16039" b="12597"/>
          <a:stretch/>
        </p:blipFill>
        <p:spPr>
          <a:xfrm>
            <a:off x="3688206" y="366506"/>
            <a:ext cx="5455794" cy="5669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9F86FE-7FFD-43DC-90ED-F1E1A8992278}"/>
              </a:ext>
            </a:extLst>
          </p:cNvPr>
          <p:cNvSpPr txBox="1"/>
          <p:nvPr/>
        </p:nvSpPr>
        <p:spPr>
          <a:xfrm>
            <a:off x="0" y="3665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80 </a:t>
            </a:r>
            <a:r>
              <a:rPr lang="ru-RU" dirty="0">
                <a:solidFill>
                  <a:schemeClr val="bg1"/>
                </a:solidFill>
              </a:rPr>
              <a:t>лет, прогулки по саду: стресс-повреждение малоберцовой кости по типу недостаточности костной ткани</a:t>
            </a:r>
          </a:p>
        </p:txBody>
      </p:sp>
    </p:spTree>
    <p:extLst>
      <p:ext uri="{BB962C8B-B14F-4D97-AF65-F5344CB8AC3E}">
        <p14:creationId xmlns:p14="http://schemas.microsoft.com/office/powerpoint/2010/main" xmlns="" val="17647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нига, внутренний, фотография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2F71F81-9815-4E41-9219-63DDF97FB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27" t="22468" r="12906" b="12885"/>
          <a:stretch/>
        </p:blipFill>
        <p:spPr>
          <a:xfrm>
            <a:off x="0" y="908720"/>
            <a:ext cx="2664296" cy="478888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нига,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E7FD71A-A087-4DC1-8EA6-CBDEA3DB66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00" t="8150" r="17600" b="10851"/>
          <a:stretch/>
        </p:blipFill>
        <p:spPr>
          <a:xfrm>
            <a:off x="2664296" y="908719"/>
            <a:ext cx="3475543" cy="47888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1CF40C1-9C38-413B-A5D7-DF3B58171B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36" t="8859" r="21256" b="12884"/>
          <a:stretch/>
        </p:blipFill>
        <p:spPr>
          <a:xfrm>
            <a:off x="6139839" y="908718"/>
            <a:ext cx="2997992" cy="4788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4F2CB6-0C71-47AB-BC61-B5176FED1F5D}"/>
              </a:ext>
            </a:extLst>
          </p:cNvPr>
          <p:cNvSpPr txBox="1"/>
          <p:nvPr/>
        </p:nvSpPr>
        <p:spPr>
          <a:xfrm>
            <a:off x="-6909" y="915387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 </a:t>
            </a:r>
            <a:r>
              <a:rPr lang="ru-RU" dirty="0">
                <a:solidFill>
                  <a:schemeClr val="bg1"/>
                </a:solidFill>
              </a:rPr>
              <a:t>год: </a:t>
            </a:r>
            <a:r>
              <a:rPr lang="ru-RU" dirty="0" err="1">
                <a:solidFill>
                  <a:schemeClr val="bg1"/>
                </a:solidFill>
              </a:rPr>
              <a:t>субхондральный</a:t>
            </a:r>
            <a:r>
              <a:rPr lang="ru-RU" dirty="0">
                <a:solidFill>
                  <a:schemeClr val="bg1"/>
                </a:solidFill>
              </a:rPr>
              <a:t> перел</a:t>
            </a:r>
            <a:r>
              <a:rPr lang="ru-RU" dirty="0"/>
              <a:t>ом медиального мы</a:t>
            </a:r>
            <a:r>
              <a:rPr lang="ru-RU" dirty="0">
                <a:solidFill>
                  <a:schemeClr val="bg1"/>
                </a:solidFill>
              </a:rPr>
              <a:t>щ</a:t>
            </a:r>
            <a:r>
              <a:rPr lang="ru-RU" dirty="0"/>
              <a:t>елка </a:t>
            </a:r>
            <a:r>
              <a:rPr lang="ru-RU" dirty="0">
                <a:solidFill>
                  <a:schemeClr val="bg1"/>
                </a:solidFill>
              </a:rPr>
              <a:t>бедренной кост</a:t>
            </a:r>
            <a:r>
              <a:rPr lang="ru-RU" dirty="0"/>
              <a:t>и</a:t>
            </a:r>
            <a:r>
              <a:rPr lang="ru-RU" dirty="0">
                <a:solidFill>
                  <a:schemeClr val="bg1"/>
                </a:solidFill>
              </a:rPr>
              <a:t> – вариант стресс-повреждения по ти</a:t>
            </a:r>
            <a:r>
              <a:rPr lang="ru-RU" dirty="0"/>
              <a:t>пу недостаточности костной ткани</a:t>
            </a:r>
            <a:r>
              <a:rPr lang="ru-RU" dirty="0">
                <a:solidFill>
                  <a:schemeClr val="bg1"/>
                </a:solidFill>
              </a:rPr>
              <a:t>, при прогрессировании может приводить к развит</a:t>
            </a:r>
            <a:r>
              <a:rPr lang="ru-RU" dirty="0"/>
              <a:t>ию ава</a:t>
            </a: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/>
              <a:t>кулярного некроз</a:t>
            </a:r>
            <a:r>
              <a:rPr lang="ru-RU" dirty="0">
                <a:solidFill>
                  <a:schemeClr val="bg1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xmlns="" val="12648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/>
          </a:p>
          <a:p>
            <a:pPr>
              <a:buNone/>
            </a:pPr>
            <a:endParaRPr lang="ru-RU" sz="2400" b="1" dirty="0"/>
          </a:p>
          <a:p>
            <a:pPr>
              <a:buNone/>
            </a:pPr>
            <a:r>
              <a:rPr lang="ru-RU" sz="2400" b="1" dirty="0"/>
              <a:t>Импрессионные повреждения</a:t>
            </a:r>
            <a:r>
              <a:rPr lang="ru-RU" sz="2400" dirty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ru-RU" sz="2400" b="1" dirty="0">
                <a:solidFill>
                  <a:srgbClr val="C00000"/>
                </a:solidFill>
              </a:rPr>
              <a:t>импрессионное остеохондральное повреждение </a:t>
            </a:r>
            <a:r>
              <a:rPr lang="ru-RU" sz="2400" dirty="0"/>
              <a:t>- вдавленное повреждение кости с локальным дефектом гиалинового хряща в смежных отделах</a:t>
            </a:r>
            <a:endParaRPr lang="ru-RU" sz="2400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ru-RU" sz="2400" b="1" dirty="0">
                <a:solidFill>
                  <a:srgbClr val="002060"/>
                </a:solidFill>
              </a:rPr>
              <a:t>импрессионный трабекулярный перелом </a:t>
            </a:r>
            <a:r>
              <a:rPr lang="ru-RU" sz="2400" dirty="0"/>
              <a:t>- вдавленное повреждение кости с распространением линии перелома только через трабекулы</a:t>
            </a:r>
            <a:endParaRPr lang="ru-RU" sz="2400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кортикальный импрессионный перелом </a:t>
            </a:r>
            <a:r>
              <a:rPr lang="ru-RU" sz="2400" dirty="0"/>
              <a:t>- вдавленное повреждение трабекулярного вещества и кортикальной пластины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нига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DF80F734-D222-46E9-949D-733330633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80" t="8658" r="10134" b="12390"/>
          <a:stretch/>
        </p:blipFill>
        <p:spPr>
          <a:xfrm>
            <a:off x="-9573" y="533730"/>
            <a:ext cx="4871761" cy="5350555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нига, черный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99ADE84F-B67F-454B-81F4-F26819B4A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99" t="8859" r="17945" b="11407"/>
          <a:stretch/>
        </p:blipFill>
        <p:spPr>
          <a:xfrm>
            <a:off x="4644008" y="533730"/>
            <a:ext cx="4479656" cy="53505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A1A3F0-87BA-4223-BFA1-B6E815F0D5DA}"/>
              </a:ext>
            </a:extLst>
          </p:cNvPr>
          <p:cNvSpPr txBox="1"/>
          <p:nvPr/>
        </p:nvSpPr>
        <p:spPr>
          <a:xfrm>
            <a:off x="20336" y="5245176"/>
            <a:ext cx="910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23 года, </a:t>
            </a:r>
            <a:r>
              <a:rPr lang="ru-RU" dirty="0" err="1">
                <a:solidFill>
                  <a:schemeClr val="bg1"/>
                </a:solidFill>
              </a:rPr>
              <a:t>скейбординг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импрессионное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остеохондральное</a:t>
            </a:r>
            <a:r>
              <a:rPr lang="ru-RU" dirty="0">
                <a:solidFill>
                  <a:schemeClr val="bg1"/>
                </a:solidFill>
              </a:rPr>
              <a:t> повреждение латерального мыщелка бедренной кости на фоне разрыва передней крестообразной связки</a:t>
            </a:r>
          </a:p>
        </p:txBody>
      </p:sp>
    </p:spTree>
    <p:extLst>
      <p:ext uri="{BB962C8B-B14F-4D97-AF65-F5344CB8AC3E}">
        <p14:creationId xmlns:p14="http://schemas.microsoft.com/office/powerpoint/2010/main" xmlns="" val="6603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A0950F-9F1E-481C-AC48-6E86074D3C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50" t="7874" r="30438" b="9445"/>
          <a:stretch/>
        </p:blipFill>
        <p:spPr>
          <a:xfrm>
            <a:off x="-17775" y="908720"/>
            <a:ext cx="3046424" cy="4681091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5EEF6AA-F24C-4E88-BCF1-4DD99AF1F1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80" t="13580" r="36043" b="11342"/>
          <a:stretch/>
        </p:blipFill>
        <p:spPr>
          <a:xfrm>
            <a:off x="3028649" y="908719"/>
            <a:ext cx="2623471" cy="4681091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нига, текст, фотография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48AADDF-7A5E-4B45-B61A-BDA197BD45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20" t="8150" r="20281" b="9501"/>
          <a:stretch/>
        </p:blipFill>
        <p:spPr>
          <a:xfrm>
            <a:off x="5638503" y="903276"/>
            <a:ext cx="3476742" cy="46919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1C2EC1-69C9-4EC4-BD40-DE0933652D4A}"/>
              </a:ext>
            </a:extLst>
          </p:cNvPr>
          <p:cNvSpPr txBox="1"/>
          <p:nvPr/>
        </p:nvSpPr>
        <p:spPr>
          <a:xfrm>
            <a:off x="-17775" y="926284"/>
            <a:ext cx="902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37 лет: </a:t>
            </a:r>
            <a:r>
              <a:rPr lang="ru-RU" dirty="0" err="1">
                <a:solidFill>
                  <a:schemeClr val="bg1"/>
                </a:solidFill>
              </a:rPr>
              <a:t>импрессионный</a:t>
            </a:r>
            <a:r>
              <a:rPr lang="ru-RU" dirty="0">
                <a:solidFill>
                  <a:schemeClr val="bg1"/>
                </a:solidFill>
              </a:rPr>
              <a:t> перел</a:t>
            </a:r>
            <a:r>
              <a:rPr lang="ru-RU" dirty="0"/>
              <a:t>ом</a:t>
            </a:r>
            <a:r>
              <a:rPr lang="ru-RU" dirty="0">
                <a:solidFill>
                  <a:schemeClr val="bg1"/>
                </a:solidFill>
              </a:rPr>
              <a:t> переднего сегмента межмыщелкового возвышения большеберцовой кости после </a:t>
            </a:r>
            <a:r>
              <a:rPr lang="ru-RU" dirty="0"/>
              <a:t>пр</a:t>
            </a:r>
            <a:r>
              <a:rPr lang="ru-RU" dirty="0">
                <a:solidFill>
                  <a:schemeClr val="bg1"/>
                </a:solidFill>
              </a:rPr>
              <a:t>ямого удара в коленный сустав в состоянии сгибания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5469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мпрессионное  остеохондральное повреждение жесткое.jpeg"/>
          <p:cNvPicPr>
            <a:picLocks noChangeAspect="1"/>
          </p:cNvPicPr>
          <p:nvPr/>
        </p:nvPicPr>
        <p:blipFill>
          <a:blip r:embed="rId2" cstate="print"/>
          <a:srcRect l="8454" t="12540" b="15109"/>
          <a:stretch>
            <a:fillRect/>
          </a:stretch>
        </p:blipFill>
        <p:spPr>
          <a:xfrm rot="16200000">
            <a:off x="-630324" y="890972"/>
            <a:ext cx="5976664" cy="4716016"/>
          </a:xfrm>
          <a:prstGeom prst="rect">
            <a:avLst/>
          </a:prstGeom>
        </p:spPr>
      </p:pic>
      <p:pic>
        <p:nvPicPr>
          <p:cNvPr id="6" name="Рисунок 5" descr="Импрессионное  остеохондральное повреждение жесткое1.jpeg"/>
          <p:cNvPicPr>
            <a:picLocks noChangeAspect="1"/>
          </p:cNvPicPr>
          <p:nvPr/>
        </p:nvPicPr>
        <p:blipFill>
          <a:blip r:embed="rId3" cstate="print"/>
          <a:srcRect l="6951" t="15232" r="5901" b="18619"/>
          <a:stretch>
            <a:fillRect/>
          </a:stretch>
        </p:blipFill>
        <p:spPr>
          <a:xfrm rot="16200000">
            <a:off x="3887416" y="980728"/>
            <a:ext cx="5976664" cy="4536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42 год</a:t>
            </a:r>
            <a:r>
              <a:rPr lang="ru-RU" dirty="0" smtClean="0"/>
              <a:t>а</a:t>
            </a:r>
            <a:r>
              <a:rPr lang="ru-RU" dirty="0" smtClean="0">
                <a:solidFill>
                  <a:schemeClr val="bg1"/>
                </a:solidFill>
              </a:rPr>
              <a:t>: импрессионное остеохондральное повреждение латерального мыщелка бедренной кости после удара сзади под колено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87813D-5199-4AFC-BD9C-59CE05291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624"/>
            <a:ext cx="9144000" cy="6813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Главное отличие МРТ от рентгеновской визуализации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МР </a:t>
            </a:r>
            <a:r>
              <a:rPr lang="ru-RU" dirty="0"/>
              <a:t>изображение формируется на основе </a:t>
            </a:r>
            <a:r>
              <a:rPr lang="ru-RU" dirty="0">
                <a:solidFill>
                  <a:srgbClr val="C00000"/>
                </a:solidFill>
              </a:rPr>
              <a:t>насыщенности ткани протонами водорода</a:t>
            </a:r>
            <a:r>
              <a:rPr lang="ru-RU" dirty="0"/>
              <a:t>, а так же за счет воздействия окружающих молекул на протоны водорода</a:t>
            </a:r>
          </a:p>
          <a:p>
            <a:endParaRPr lang="ru-RU" dirty="0"/>
          </a:p>
          <a:p>
            <a:r>
              <a:rPr lang="ru-RU" dirty="0"/>
              <a:t>Изображение </a:t>
            </a:r>
            <a:r>
              <a:rPr lang="ru-RU" dirty="0">
                <a:solidFill>
                  <a:schemeClr val="accent1"/>
                </a:solidFill>
              </a:rPr>
              <a:t>при рентгеновском </a:t>
            </a:r>
            <a:r>
              <a:rPr lang="ru-RU" dirty="0"/>
              <a:t>исследовании строится на способности тканей поглощать лучи, что в большинстве случаев </a:t>
            </a:r>
            <a:r>
              <a:rPr lang="ru-RU" dirty="0">
                <a:solidFill>
                  <a:schemeClr val="accent1"/>
                </a:solidFill>
              </a:rPr>
              <a:t>зависит от физической плотности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33122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C2754A-540C-4989-BECC-6E88B6CA9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>
                <a:solidFill>
                  <a:srgbClr val="7030A0"/>
                </a:solidFill>
              </a:rPr>
              <a:t>Авульсионное</a:t>
            </a:r>
            <a:r>
              <a:rPr lang="ru-RU" b="1" dirty="0">
                <a:solidFill>
                  <a:srgbClr val="7030A0"/>
                </a:solidFill>
              </a:rPr>
              <a:t> повреждение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отрыв связки вместе с ассоциированным костных фрагментом в области </a:t>
            </a:r>
            <a:r>
              <a:rPr lang="ru-RU" sz="2400" dirty="0" err="1"/>
              <a:t>энтезиса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760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лошадиные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1CD209E-6E3B-477C-AF52-D71FFE5B53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4" t="8858" r="10679" b="12884"/>
          <a:stretch/>
        </p:blipFill>
        <p:spPr>
          <a:xfrm>
            <a:off x="11711" y="902053"/>
            <a:ext cx="4870772" cy="4680631"/>
          </a:xfrm>
          <a:prstGeom prst="rect">
            <a:avLst/>
          </a:prstGeom>
        </p:spPr>
      </p:pic>
      <p:pic>
        <p:nvPicPr>
          <p:cNvPr id="7" name="Рисунок 6" descr="Изображение выглядит как фотографи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E785EB3-FB3E-4AEC-B7BB-680E79F5F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50" t="9500" r="13550" b="10851"/>
          <a:stretch/>
        </p:blipFill>
        <p:spPr>
          <a:xfrm>
            <a:off x="4860032" y="902053"/>
            <a:ext cx="4283968" cy="4680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BE5569-3F25-4DB8-B0B7-AC0D9B7DF47B}"/>
              </a:ext>
            </a:extLst>
          </p:cNvPr>
          <p:cNvSpPr txBox="1"/>
          <p:nvPr/>
        </p:nvSpPr>
        <p:spPr>
          <a:xfrm>
            <a:off x="4351" y="5157192"/>
            <a:ext cx="913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30 лет: хроническое </a:t>
            </a:r>
            <a:r>
              <a:rPr lang="ru-RU" dirty="0" err="1">
                <a:solidFill>
                  <a:schemeClr val="bg1"/>
                </a:solidFill>
              </a:rPr>
              <a:t>авульсионное</a:t>
            </a:r>
            <a:r>
              <a:rPr lang="ru-RU" dirty="0">
                <a:solidFill>
                  <a:schemeClr val="bg1"/>
                </a:solidFill>
              </a:rPr>
              <a:t> повреждение п</a:t>
            </a:r>
            <a:r>
              <a:rPr lang="ru-RU" dirty="0"/>
              <a:t>ередней</a:t>
            </a:r>
            <a:r>
              <a:rPr lang="ru-RU" dirty="0">
                <a:solidFill>
                  <a:schemeClr val="bg1"/>
                </a:solidFill>
              </a:rPr>
              <a:t> крестообразной связки</a:t>
            </a:r>
          </a:p>
        </p:txBody>
      </p:sp>
    </p:spTree>
    <p:extLst>
      <p:ext uri="{BB962C8B-B14F-4D97-AF65-F5344CB8AC3E}">
        <p14:creationId xmlns:p14="http://schemas.microsoft.com/office/powerpoint/2010/main" xmlns="" val="9283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вульсионный разрыв надостной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801" t="8151" r="8151" b="32518"/>
          <a:stretch>
            <a:fillRect/>
          </a:stretch>
        </p:blipFill>
        <p:spPr>
          <a:xfrm rot="16200000">
            <a:off x="-1215007" y="1215007"/>
            <a:ext cx="6858000" cy="4427986"/>
          </a:xfrm>
        </p:spPr>
      </p:pic>
      <p:pic>
        <p:nvPicPr>
          <p:cNvPr id="5" name="Рисунок 4" descr="Авульсионный разрыв надостной2.jpeg"/>
          <p:cNvPicPr>
            <a:picLocks noChangeAspect="1"/>
          </p:cNvPicPr>
          <p:nvPr/>
        </p:nvPicPr>
        <p:blipFill>
          <a:blip r:embed="rId3" cstate="print"/>
          <a:srcRect l="6688" t="8000" r="8001" b="13251"/>
          <a:stretch>
            <a:fillRect/>
          </a:stretch>
        </p:blipFill>
        <p:spPr>
          <a:xfrm>
            <a:off x="4427984" y="0"/>
            <a:ext cx="4716016" cy="4320480"/>
          </a:xfrm>
          <a:prstGeom prst="rect">
            <a:avLst/>
          </a:prstGeom>
        </p:spPr>
      </p:pic>
      <p:pic>
        <p:nvPicPr>
          <p:cNvPr id="6" name="Рисунок 5" descr="Авульсионный разрыв надостной1.jpeg"/>
          <p:cNvPicPr>
            <a:picLocks noChangeAspect="1"/>
          </p:cNvPicPr>
          <p:nvPr/>
        </p:nvPicPr>
        <p:blipFill>
          <a:blip r:embed="rId4" cstate="print"/>
          <a:srcRect l="16154" t="27848" r="19231" b="50124"/>
          <a:stretch>
            <a:fillRect/>
          </a:stretch>
        </p:blipFill>
        <p:spPr>
          <a:xfrm>
            <a:off x="4427984" y="4324905"/>
            <a:ext cx="4716016" cy="2533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29 лет, горный велосипед: авульсионный отрыв сухожилия надостной мышцы, падение на вытянутую руку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ульсия МКС.jpeg"/>
          <p:cNvPicPr>
            <a:picLocks noChangeAspect="1"/>
          </p:cNvPicPr>
          <p:nvPr/>
        </p:nvPicPr>
        <p:blipFill>
          <a:blip r:embed="rId2" cstate="print"/>
          <a:srcRect l="7864" t="18899" r="1181" b="13188"/>
          <a:stretch>
            <a:fillRect/>
          </a:stretch>
        </p:blipFill>
        <p:spPr>
          <a:xfrm rot="16200000">
            <a:off x="-666328" y="1215008"/>
            <a:ext cx="5472608" cy="4139952"/>
          </a:xfrm>
          <a:prstGeom prst="rect">
            <a:avLst/>
          </a:prstGeom>
        </p:spPr>
      </p:pic>
      <p:pic>
        <p:nvPicPr>
          <p:cNvPr id="5" name="Рисунок 4" descr="Авульсия МКС1.jpeg"/>
          <p:cNvPicPr>
            <a:picLocks noChangeAspect="1"/>
          </p:cNvPicPr>
          <p:nvPr/>
        </p:nvPicPr>
        <p:blipFill>
          <a:blip r:embed="rId3" cstate="print"/>
          <a:srcRect l="9501" t="14900" r="9501" b="12201"/>
          <a:stretch>
            <a:fillRect/>
          </a:stretch>
        </p:blipFill>
        <p:spPr>
          <a:xfrm rot="16200000">
            <a:off x="3901954" y="786678"/>
            <a:ext cx="5480044" cy="5004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86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32 года, футбол: авульсионный разрыв медиальной коллатеральной связки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04864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Повреждение зоны роста</a:t>
            </a: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/>
              <a:t>повреждения костной ткани детей и подростков, вовлекающие пластинку роста - </a:t>
            </a:r>
            <a:r>
              <a:rPr lang="ru-RU" sz="2400" dirty="0" err="1" smtClean="0"/>
              <a:t>физис</a:t>
            </a:r>
            <a:r>
              <a:rPr lang="ru-RU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135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на роста.jpeg"/>
          <p:cNvPicPr>
            <a:picLocks noChangeAspect="1"/>
          </p:cNvPicPr>
          <p:nvPr/>
        </p:nvPicPr>
        <p:blipFill>
          <a:blip r:embed="rId2" cstate="print"/>
          <a:srcRect l="11596" t="31216" r="13292" b="11341"/>
          <a:stretch>
            <a:fillRect/>
          </a:stretch>
        </p:blipFill>
        <p:spPr>
          <a:xfrm rot="16200000">
            <a:off x="3702739" y="913887"/>
            <a:ext cx="6166509" cy="4716015"/>
          </a:xfrm>
          <a:prstGeom prst="rect">
            <a:avLst/>
          </a:prstGeom>
        </p:spPr>
      </p:pic>
      <p:pic>
        <p:nvPicPr>
          <p:cNvPr id="6" name="Рисунок 5" descr="Зона.jpeg"/>
          <p:cNvPicPr>
            <a:picLocks noChangeAspect="1"/>
          </p:cNvPicPr>
          <p:nvPr/>
        </p:nvPicPr>
        <p:blipFill>
          <a:blip r:embed="rId3" cstate="print"/>
          <a:srcRect l="11404" t="32745" r="11637" b="11944"/>
          <a:stretch>
            <a:fillRect/>
          </a:stretch>
        </p:blipFill>
        <p:spPr>
          <a:xfrm rot="16200000">
            <a:off x="-866549" y="1055189"/>
            <a:ext cx="6161084" cy="4427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17 лет, футбол: трабекулярный перелом </a:t>
            </a:r>
            <a:r>
              <a:rPr lang="ru-RU" dirty="0" err="1" smtClean="0">
                <a:solidFill>
                  <a:schemeClr val="bg1"/>
                </a:solidFill>
              </a:rPr>
              <a:t>метафиза</a:t>
            </a:r>
            <a:r>
              <a:rPr lang="ru-RU" dirty="0" smtClean="0">
                <a:solidFill>
                  <a:schemeClr val="bg1"/>
                </a:solidFill>
              </a:rPr>
              <a:t> большеберцовой </a:t>
            </a:r>
            <a:r>
              <a:rPr lang="ru-RU" dirty="0" smtClean="0"/>
              <a:t>кост</a:t>
            </a:r>
            <a:r>
              <a:rPr lang="ru-RU" dirty="0" smtClean="0">
                <a:solidFill>
                  <a:schemeClr val="bg1"/>
                </a:solidFill>
              </a:rPr>
              <a:t>и с переходом на пластинку роста – повреждение дистального </a:t>
            </a:r>
            <a:r>
              <a:rPr lang="ru-RU" dirty="0" err="1" smtClean="0">
                <a:solidFill>
                  <a:schemeClr val="bg1"/>
                </a:solidFill>
              </a:rPr>
              <a:t>физиса</a:t>
            </a:r>
            <a:r>
              <a:rPr lang="ru-RU" dirty="0" smtClean="0">
                <a:solidFill>
                  <a:schemeClr val="bg1"/>
                </a:solidFill>
              </a:rPr>
              <a:t> большеберцовой кости 2 типа по </a:t>
            </a:r>
            <a:r>
              <a:rPr lang="ru-RU" dirty="0" err="1" smtClean="0">
                <a:solidFill>
                  <a:schemeClr val="bg1"/>
                </a:solidFill>
              </a:rPr>
              <a:t>Salter-Harris</a:t>
            </a:r>
            <a:r>
              <a:rPr lang="ru-RU" dirty="0" smtClean="0">
                <a:solidFill>
                  <a:schemeClr val="bg1"/>
                </a:solidFill>
              </a:rPr>
              <a:t> без смещения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Учитывая особенности визуализации тканей при МРТ, перспективным выглядит дальнейшее исследование возможностей МРТ при оценке формирования грануляций, мягкого и твердого </a:t>
            </a:r>
            <a:r>
              <a:rPr lang="ru-RU" dirty="0" err="1" smtClean="0">
                <a:solidFill>
                  <a:schemeClr val="tx2"/>
                </a:solidFill>
              </a:rPr>
              <a:t>каллюса</a:t>
            </a:r>
            <a:r>
              <a:rPr lang="ru-RU" dirty="0" smtClean="0">
                <a:solidFill>
                  <a:schemeClr val="tx2"/>
                </a:solidFill>
              </a:rPr>
              <a:t> при заживлении перелома – костной мозоли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a917019c6f1545995996d6718daa4d_jumb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6526238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69863952a5b1fa15b47392db97183_jumbo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8000" cy="6858000"/>
          </a:xfr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5652120" y="1124744"/>
            <a:ext cx="1008112" cy="5760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72200" y="692696"/>
            <a:ext cx="149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Надкостница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364088" y="2924944"/>
            <a:ext cx="1224136" cy="72008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08104" y="2276872"/>
            <a:ext cx="280831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Кортикальная пластина</a:t>
            </a:r>
          </a:p>
          <a:p>
            <a:r>
              <a:rPr lang="ru-RU" b="1" dirty="0">
                <a:solidFill>
                  <a:schemeClr val="bg1"/>
                </a:solidFill>
              </a:rPr>
              <a:t>(компактное вещество)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932040" y="4581128"/>
            <a:ext cx="158417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4088" y="4149080"/>
            <a:ext cx="270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Трабекулярное вещество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дорога, автомобиль, внешний, сид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5E07D96C-C728-40E5-89CE-A2D16E4DCD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0" t="28400" b="13550"/>
          <a:stretch/>
        </p:blipFill>
        <p:spPr>
          <a:xfrm rot="16200000">
            <a:off x="-1304766" y="1285267"/>
            <a:ext cx="6858004" cy="4248472"/>
          </a:xfrm>
          <a:prstGeom prst="rect">
            <a:avLst/>
          </a:prstGeom>
        </p:spPr>
      </p:pic>
      <p:pic>
        <p:nvPicPr>
          <p:cNvPr id="8" name="Рисунок 7" descr="Изображение выглядит как дорога, внешний, трава, сц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97661C8-E679-49D6-AB80-E128EC5117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81" t="26117" b="14822"/>
          <a:stretch/>
        </p:blipFill>
        <p:spPr>
          <a:xfrm rot="16200000">
            <a:off x="3507144" y="1208871"/>
            <a:ext cx="6845728" cy="44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999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/>
            <a:r>
              <a:rPr lang="ru-RU" sz="3200" dirty="0"/>
              <a:t>Морфологические типы костных повреждений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71204314"/>
              </p:ext>
            </p:extLst>
          </p:nvPr>
        </p:nvGraphicFramePr>
        <p:xfrm>
          <a:off x="0" y="476672"/>
          <a:ext cx="9144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lvl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b="1" dirty="0">
                <a:solidFill>
                  <a:srgbClr val="FF0000"/>
                </a:solidFill>
              </a:rPr>
              <a:t>Трабекулярная контузия:</a:t>
            </a:r>
            <a:r>
              <a:rPr lang="ru-RU" dirty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ru-RU" dirty="0"/>
              <a:t>макроскопические изменения - травматический отек трабекулярного вещества (костного мозга), проявляется диффузным отеком без линейных включений в пределах кортикальных пластинок и трабекулярного вещества</a:t>
            </a:r>
          </a:p>
          <a:p>
            <a:pPr lvl="1">
              <a:buFont typeface="Wingdings" pitchFamily="2" charset="2"/>
              <a:buChar char="q"/>
            </a:pPr>
            <a:r>
              <a:rPr lang="ru-RU" dirty="0"/>
              <a:t>микроскопически – разрозненное повреждение костных трабекул</a:t>
            </a:r>
          </a:p>
          <a:p>
            <a:pPr lvl="1">
              <a:buFont typeface="Wingdings" pitchFamily="2" charset="2"/>
              <a:buChar char="q"/>
            </a:pPr>
            <a:r>
              <a:rPr lang="ru-RU" dirty="0"/>
              <a:t>конфигурация кости не меняет – рентгенонегативный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FA20F78-3F5D-42BC-9E66-60B02AF39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8" t="15064" r="18673" b="14563"/>
          <a:stretch/>
        </p:blipFill>
        <p:spPr>
          <a:xfrm>
            <a:off x="7379" y="1053030"/>
            <a:ext cx="4598211" cy="4751939"/>
          </a:xfrm>
        </p:spPr>
      </p:pic>
      <p:pic>
        <p:nvPicPr>
          <p:cNvPr id="7" name="Рисунок 6" descr="Изображение выглядит как человек, текст, книга, нос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F92E61-BC8C-4424-9089-BA089694FD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65" t="15060" r="18597" b="19326"/>
          <a:stretch/>
        </p:blipFill>
        <p:spPr>
          <a:xfrm>
            <a:off x="4605590" y="1053030"/>
            <a:ext cx="4550560" cy="4751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84DF1D-2FFC-49F9-8934-84E1D7C065A3}"/>
              </a:ext>
            </a:extLst>
          </p:cNvPr>
          <p:cNvSpPr txBox="1"/>
          <p:nvPr/>
        </p:nvSpPr>
        <p:spPr>
          <a:xfrm>
            <a:off x="107504" y="515863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25 лет, футбол: трабекулярная контузия задних отделов латерального мыщелка большеберцовой кости на фоне разрыва передней крестообразной связки</a:t>
            </a:r>
          </a:p>
        </p:txBody>
      </p:sp>
    </p:spTree>
    <p:extLst>
      <p:ext uri="{BB962C8B-B14F-4D97-AF65-F5344CB8AC3E}">
        <p14:creationId xmlns:p14="http://schemas.microsoft.com/office/powerpoint/2010/main" xmlns="" val="23987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утренний, сид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ACD5E10-1C89-49B2-A5C0-D8980C8BF6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81" t="8859" b="15577"/>
          <a:stretch/>
        </p:blipFill>
        <p:spPr>
          <a:xfrm>
            <a:off x="359906" y="0"/>
            <a:ext cx="842418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B93D27-5B75-436F-9AF8-CA9C753FB846}"/>
              </a:ext>
            </a:extLst>
          </p:cNvPr>
          <p:cNvSpPr txBox="1"/>
          <p:nvPr/>
        </p:nvSpPr>
        <p:spPr>
          <a:xfrm>
            <a:off x="359906" y="6165304"/>
            <a:ext cx="842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20 лет, хоккей: трабекулярная контузия медиального мыщелка бедренной кости после прямого удара</a:t>
            </a:r>
          </a:p>
        </p:txBody>
      </p:sp>
    </p:spTree>
    <p:extLst>
      <p:ext uri="{BB962C8B-B14F-4D97-AF65-F5344CB8AC3E}">
        <p14:creationId xmlns:p14="http://schemas.microsoft.com/office/powerpoint/2010/main" xmlns="" val="42880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910</Words>
  <Application>Microsoft Office PowerPoint</Application>
  <PresentationFormat>Экран (4:3)</PresentationFormat>
  <Paragraphs>110</Paragraphs>
  <Slides>36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МР-диагностика повреждений костной ткани  Федотов Иван Андреевич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МР-диагностика повреждений костной ткани  Федотов Иван Андреевич</dc:title>
  <dc:creator>User</dc:creator>
  <cp:lastModifiedBy>User</cp:lastModifiedBy>
  <cp:revision>181</cp:revision>
  <dcterms:created xsi:type="dcterms:W3CDTF">2018-09-01T09:59:04Z</dcterms:created>
  <dcterms:modified xsi:type="dcterms:W3CDTF">2018-09-18T16:36:38Z</dcterms:modified>
</cp:coreProperties>
</file>